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2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83" r:id="rId26"/>
  </p:sldIdLst>
  <p:sldSz cx="9144000" cy="5143500" type="screen16x9"/>
  <p:notesSz cx="6858000" cy="9144000"/>
  <p:embeddedFontLst>
    <p:embeddedFont>
      <p:font typeface="Tahoma" panose="020B0604030504040204" pitchFamily="34" charset="0"/>
      <p:regular r:id="rId28"/>
      <p:bold r:id="rId29"/>
    </p:embeddedFont>
    <p:embeddedFont>
      <p:font typeface="Calibri" panose="020F0502020204030204" pitchFamily="34" charset="0"/>
      <p:regular r:id="rId30"/>
      <p:bold r:id="rId31"/>
      <p:italic r:id="rId32"/>
      <p:boldItalic r:id="rId33"/>
    </p:embeddedFont>
    <p:embeddedFont>
      <p:font typeface="Georgia" panose="02040502050405020303" pitchFamily="18" charset="0"/>
      <p:regular r:id="rId34"/>
      <p:bold r:id="rId35"/>
      <p:italic r:id="rId36"/>
      <p:boldItalic r:id="rId37"/>
    </p:embeddedFont>
    <p:embeddedFont>
      <p:font typeface="Book Antiqua" panose="02040602050305030304" pitchFamily="18"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276"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2.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7.fntdata"/><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38" Type="http://schemas.openxmlformats.org/officeDocument/2006/relationships/font" Target="fonts/font11.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2.fntdata"/><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7242900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1" name="Google Shape;13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032509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Белоктар мен пептидтер бір қалдықты аминотышқылды бірліктерден (қалдықтардан) тұратын полимерлер болып табылады, олар бір-бірімен амидтік байланыстардың (пептидті байланыстардың) түзілуі арқылы бір-бірімен байланысқан аминотышқылды бірліктерден (қалдықтардан) және екінші қалдықты карбоксилаттан тұратын полимерлер.</a:t>
            </a:r>
            <a:endParaRPr/>
          </a:p>
          <a:p>
            <a:pPr marL="0" lvl="0" indent="0" algn="l" rtl="0">
              <a:lnSpc>
                <a:spcPct val="100000"/>
              </a:lnSpc>
              <a:spcBef>
                <a:spcPts val="0"/>
              </a:spcBef>
              <a:spcAft>
                <a:spcPts val="0"/>
              </a:spcAft>
              <a:buClr>
                <a:schemeClr val="dk1"/>
              </a:buClr>
              <a:buSzPts val="1100"/>
              <a:buFont typeface="Arial"/>
              <a:buNone/>
            </a:pPr>
            <a:r>
              <a:rPr lang="en-US"/>
              <a:t>1902 жылы Эмиль Фишер ақуыздар пептидті байланыстармен біріктірілген аминқышқылдарының ұзын тізбектері болып табылады деп болжады.</a:t>
            </a:r>
            <a:endParaRPr/>
          </a:p>
          <a:p>
            <a:pPr marL="0" lvl="0" indent="0" algn="l" rtl="0">
              <a:lnSpc>
                <a:spcPct val="100000"/>
              </a:lnSpc>
              <a:spcBef>
                <a:spcPts val="0"/>
              </a:spcBef>
              <a:spcAft>
                <a:spcPts val="0"/>
              </a:spcAft>
              <a:buClr>
                <a:schemeClr val="dk1"/>
              </a:buClr>
              <a:buSzPts val="1100"/>
              <a:buFont typeface="Arial"/>
              <a:buNone/>
            </a:pPr>
            <a:r>
              <a:rPr lang="en-US"/>
              <a:t>Пептидті байланыс: а-карбоксил тобы арасындағы амид байланысы бір аминқышқылының және А-амин тобы арасындағы арнайы атауы</a:t>
            </a:r>
            <a:endParaRPr/>
          </a:p>
          <a:p>
            <a:pPr marL="0" lvl="0" indent="0" algn="l" rtl="0">
              <a:lnSpc>
                <a:spcPct val="100000"/>
              </a:lnSpc>
              <a:spcBef>
                <a:spcPts val="0"/>
              </a:spcBef>
              <a:spcAft>
                <a:spcPts val="0"/>
              </a:spcAft>
              <a:buClr>
                <a:schemeClr val="dk1"/>
              </a:buClr>
              <a:buSzPts val="1100"/>
              <a:buFont typeface="Arial"/>
              <a:buNone/>
            </a:pPr>
            <a:r>
              <a:rPr lang="en-US"/>
              <a:t>Пептидтер-2-50 жеке бірліктен тұратын аминқышқылды полимерлер.</a:t>
            </a:r>
            <a:endParaRPr/>
          </a:p>
          <a:p>
            <a:pPr marL="0" lvl="0" indent="0" algn="l" rtl="0">
              <a:lnSpc>
                <a:spcPct val="100000"/>
              </a:lnSpc>
              <a:spcBef>
                <a:spcPts val="0"/>
              </a:spcBef>
              <a:spcAft>
                <a:spcPts val="0"/>
              </a:spcAft>
              <a:buClr>
                <a:schemeClr val="dk1"/>
              </a:buClr>
              <a:buSzPts val="1100"/>
              <a:buFont typeface="Arial"/>
              <a:buNone/>
            </a:pPr>
            <a:r>
              <a:rPr lang="en-US"/>
              <a:t>50 бірліктері бар пептидтер ақуыз деп аталады.</a:t>
            </a:r>
            <a:endParaRPr/>
          </a:p>
          <a:p>
            <a:pPr marL="0" lvl="0" indent="0" algn="l" rtl="0">
              <a:lnSpc>
                <a:spcPct val="100000"/>
              </a:lnSpc>
              <a:spcBef>
                <a:spcPts val="0"/>
              </a:spcBef>
              <a:spcAft>
                <a:spcPts val="0"/>
              </a:spcAft>
              <a:buSzPts val="1400"/>
              <a:buNone/>
            </a:pPr>
            <a:r>
              <a:rPr lang="en-US"/>
              <a:t>Келісім бойынша, пептидті құрылымдар сол жақ N-соңғы аминқышқылымен және оң жақ c-соңғы аминқышқылымен жазылған.</a:t>
            </a:r>
            <a:endParaRPr/>
          </a:p>
        </p:txBody>
      </p:sp>
      <p:sp>
        <p:nvSpPr>
          <p:cNvPr id="209" name="Google Shape;209;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extLst>
      <p:ext uri="{BB962C8B-B14F-4D97-AF65-F5344CB8AC3E}">
        <p14:creationId xmlns:p14="http://schemas.microsoft.com/office/powerpoint/2010/main" val="2875294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400"/>
              <a:t>Гидролиз</a:t>
            </a:r>
            <a:endParaRPr sz="1400"/>
          </a:p>
          <a:p>
            <a:pPr marL="0" lvl="0" indent="0" algn="l" rtl="0">
              <a:lnSpc>
                <a:spcPct val="100000"/>
              </a:lnSpc>
              <a:spcBef>
                <a:spcPts val="0"/>
              </a:spcBef>
              <a:spcAft>
                <a:spcPts val="0"/>
              </a:spcAft>
              <a:buClr>
                <a:schemeClr val="dk1"/>
              </a:buClr>
              <a:buSzPts val="1100"/>
              <a:buFont typeface="Arial"/>
              <a:buNone/>
            </a:pPr>
            <a:r>
              <a:rPr lang="en-US" sz="1400"/>
              <a:t>Белоктар әртүрлі гидролитикалық агенттермен гидролизденеді.</a:t>
            </a:r>
            <a:endParaRPr sz="1400"/>
          </a:p>
          <a:p>
            <a:pPr marL="0" lvl="0" indent="0" algn="l" rtl="0">
              <a:lnSpc>
                <a:spcPct val="100000"/>
              </a:lnSpc>
              <a:spcBef>
                <a:spcPts val="0"/>
              </a:spcBef>
              <a:spcAft>
                <a:spcPts val="0"/>
              </a:spcAft>
              <a:buClr>
                <a:schemeClr val="dk1"/>
              </a:buClr>
              <a:buSzPts val="1100"/>
              <a:buFont typeface="Arial"/>
              <a:buNone/>
            </a:pPr>
            <a:r>
              <a:rPr lang="en-US" sz="1400"/>
              <a:t>A.қышқыл агенттер: концпен гидролиз кезіндегі ақуыздар. HCl (6-12 Н.) 100-110 ° C кезінде 6-20 сағат бойы олардың гидрохлорид түрінде амин қышқылдарын береді.</a:t>
            </a:r>
            <a:endParaRPr sz="1400"/>
          </a:p>
          <a:p>
            <a:pPr marL="0" lvl="0" indent="0" algn="l" rtl="0">
              <a:lnSpc>
                <a:spcPct val="100000"/>
              </a:lnSpc>
              <a:spcBef>
                <a:spcPts val="0"/>
              </a:spcBef>
              <a:spcAft>
                <a:spcPts val="0"/>
              </a:spcAft>
              <a:buClr>
                <a:schemeClr val="dk1"/>
              </a:buClr>
              <a:buSzPts val="1100"/>
              <a:buFont typeface="Arial"/>
              <a:buNone/>
            </a:pPr>
            <a:r>
              <a:rPr lang="en-US" sz="1400"/>
              <a:t>B. сілтілі агенттер. Ақуыздар 2 NaOH арқылы гидролизденуі мүмкін.</a:t>
            </a:r>
            <a:endParaRPr sz="1400"/>
          </a:p>
          <a:p>
            <a:pPr marL="0" lvl="0" indent="0" algn="l" rtl="0">
              <a:lnSpc>
                <a:spcPct val="100000"/>
              </a:lnSpc>
              <a:spcBef>
                <a:spcPts val="0"/>
              </a:spcBef>
              <a:spcAft>
                <a:spcPts val="0"/>
              </a:spcAft>
              <a:buClr>
                <a:schemeClr val="dk1"/>
              </a:buClr>
              <a:buSzPts val="1100"/>
              <a:buFont typeface="Arial"/>
              <a:buNone/>
            </a:pPr>
            <a:endParaRPr sz="1400"/>
          </a:p>
          <a:p>
            <a:pPr marL="0" lvl="0" indent="0" algn="l" rtl="0">
              <a:lnSpc>
                <a:spcPct val="100000"/>
              </a:lnSpc>
              <a:spcBef>
                <a:spcPts val="0"/>
              </a:spcBef>
              <a:spcAft>
                <a:spcPts val="0"/>
              </a:spcAft>
              <a:buClr>
                <a:schemeClr val="dk1"/>
              </a:buClr>
              <a:buSzPts val="1100"/>
              <a:buFont typeface="Arial"/>
              <a:buNone/>
            </a:pPr>
            <a:r>
              <a:rPr lang="en-US" sz="1400"/>
              <a:t>COOH тобының қатысуымен реакциялар</a:t>
            </a:r>
            <a:endParaRPr sz="1400"/>
          </a:p>
          <a:p>
            <a:pPr marL="0" lvl="0" indent="0" algn="l" rtl="0">
              <a:lnSpc>
                <a:spcPct val="100000"/>
              </a:lnSpc>
              <a:spcBef>
                <a:spcPts val="0"/>
              </a:spcBef>
              <a:spcAft>
                <a:spcPts val="0"/>
              </a:spcAft>
              <a:buClr>
                <a:schemeClr val="dk1"/>
              </a:buClr>
              <a:buSzPts val="1100"/>
              <a:buFont typeface="Arial"/>
              <a:buNone/>
            </a:pPr>
            <a:r>
              <a:rPr lang="en-US" sz="1400"/>
              <a:t>А. сілтілермен Реакция (тұз түзілу)</a:t>
            </a:r>
            <a:endParaRPr sz="1400"/>
          </a:p>
          <a:p>
            <a:pPr marL="0" lvl="0" indent="0" algn="l" rtl="0">
              <a:lnSpc>
                <a:spcPct val="100000"/>
              </a:lnSpc>
              <a:spcBef>
                <a:spcPts val="0"/>
              </a:spcBef>
              <a:spcAft>
                <a:spcPts val="0"/>
              </a:spcAft>
              <a:buClr>
                <a:schemeClr val="dk1"/>
              </a:buClr>
              <a:buSzPts val="1100"/>
              <a:buFont typeface="Arial"/>
              <a:buNone/>
            </a:pPr>
            <a:r>
              <a:rPr lang="en-US" sz="1400"/>
              <a:t>Б. спиртпен Реакция (этерификация))</a:t>
            </a:r>
            <a:endParaRPr sz="1400"/>
          </a:p>
          <a:p>
            <a:pPr marL="0" lvl="0" indent="0" algn="l" rtl="0">
              <a:lnSpc>
                <a:spcPct val="100000"/>
              </a:lnSpc>
              <a:spcBef>
                <a:spcPts val="0"/>
              </a:spcBef>
              <a:spcAft>
                <a:spcPts val="0"/>
              </a:spcAft>
              <a:buClr>
                <a:schemeClr val="dk1"/>
              </a:buClr>
              <a:buSzPts val="1100"/>
              <a:buFont typeface="Arial"/>
              <a:buNone/>
            </a:pPr>
            <a:r>
              <a:rPr lang="en-US" sz="1400"/>
              <a:t>C. аминдермен Реакция</a:t>
            </a:r>
            <a:endParaRPr sz="1400"/>
          </a:p>
          <a:p>
            <a:pPr marL="0" lvl="0" indent="0" algn="l" rtl="0">
              <a:lnSpc>
                <a:spcPct val="100000"/>
              </a:lnSpc>
              <a:spcBef>
                <a:spcPts val="0"/>
              </a:spcBef>
              <a:spcAft>
                <a:spcPts val="0"/>
              </a:spcAft>
              <a:buClr>
                <a:schemeClr val="dk1"/>
              </a:buClr>
              <a:buSzPts val="1100"/>
              <a:buFont typeface="Arial"/>
              <a:buNone/>
            </a:pPr>
            <a:endParaRPr sz="1400"/>
          </a:p>
          <a:p>
            <a:pPr marL="0" lvl="0" indent="0" algn="l" rtl="0">
              <a:lnSpc>
                <a:spcPct val="100000"/>
              </a:lnSpc>
              <a:spcBef>
                <a:spcPts val="0"/>
              </a:spcBef>
              <a:spcAft>
                <a:spcPts val="0"/>
              </a:spcAft>
              <a:buClr>
                <a:schemeClr val="dk1"/>
              </a:buClr>
              <a:buSzPts val="1100"/>
              <a:buFont typeface="Arial"/>
              <a:buNone/>
            </a:pPr>
            <a:r>
              <a:rPr lang="en-US" sz="1400"/>
              <a:t>NH2 тобының қатысуымен реакциялар</a:t>
            </a:r>
            <a:endParaRPr sz="1400"/>
          </a:p>
          <a:p>
            <a:pPr marL="0" lvl="0" indent="0" algn="l" rtl="0">
              <a:lnSpc>
                <a:spcPct val="100000"/>
              </a:lnSpc>
              <a:spcBef>
                <a:spcPts val="0"/>
              </a:spcBef>
              <a:spcAft>
                <a:spcPts val="0"/>
              </a:spcAft>
              <a:buClr>
                <a:schemeClr val="dk1"/>
              </a:buClr>
              <a:buSzPts val="1100"/>
              <a:buFont typeface="Arial"/>
              <a:buNone/>
            </a:pPr>
            <a:r>
              <a:rPr lang="en-US" sz="1400"/>
              <a:t>A.минералды қышқылдармен Реакция (тұз түзілу). Еркін амин қышқылдары немесе ақуыздар HCL сияқты минералды қышқылдармен өңделетін кезде қышқыл тұздары пайда болады.</a:t>
            </a:r>
            <a:endParaRPr sz="1400"/>
          </a:p>
          <a:p>
            <a:pPr marL="0" lvl="0" indent="0" algn="l" rtl="0">
              <a:lnSpc>
                <a:spcPct val="100000"/>
              </a:lnSpc>
              <a:spcBef>
                <a:spcPts val="0"/>
              </a:spcBef>
              <a:spcAft>
                <a:spcPts val="0"/>
              </a:spcAft>
              <a:buClr>
                <a:schemeClr val="dk1"/>
              </a:buClr>
              <a:buSzPts val="1100"/>
              <a:buFont typeface="Arial"/>
              <a:buNone/>
            </a:pPr>
            <a:r>
              <a:rPr lang="en-US" sz="1400"/>
              <a:t>Б. формальдегидпен Реакция. Формальдегидпен гидроксиметильді туындылар түзіледі.</a:t>
            </a:r>
            <a:endParaRPr sz="1400"/>
          </a:p>
          <a:p>
            <a:pPr marL="0" lvl="0" indent="0" algn="l" rtl="0">
              <a:lnSpc>
                <a:spcPct val="100000"/>
              </a:lnSpc>
              <a:spcBef>
                <a:spcPts val="0"/>
              </a:spcBef>
              <a:spcAft>
                <a:spcPts val="0"/>
              </a:spcAft>
              <a:buClr>
                <a:schemeClr val="dk1"/>
              </a:buClr>
              <a:buSzPts val="1100"/>
              <a:buFont typeface="Arial"/>
              <a:buNone/>
            </a:pPr>
            <a:r>
              <a:rPr lang="en-US" sz="1400"/>
              <a:t>C. бензальдегидпен Реакция: Шифф негізі пайда болады</a:t>
            </a:r>
            <a:endParaRPr sz="1400"/>
          </a:p>
          <a:p>
            <a:pPr marL="0" lvl="0" indent="0" algn="l" rtl="0">
              <a:lnSpc>
                <a:spcPct val="100000"/>
              </a:lnSpc>
              <a:spcBef>
                <a:spcPts val="0"/>
              </a:spcBef>
              <a:spcAft>
                <a:spcPts val="0"/>
              </a:spcAft>
              <a:buClr>
                <a:schemeClr val="dk1"/>
              </a:buClr>
              <a:buSzPts val="1100"/>
              <a:buFont typeface="Arial"/>
              <a:buNone/>
            </a:pPr>
            <a:r>
              <a:rPr lang="en-US" sz="1400"/>
              <a:t>D.азотты қышқылмен Реакция (Ван слайд реакциясы). Аминқышқылдары hno2-мен газ тәрізді N2 бөлінуімен және тиісті α-гидроксик қышқылдарының түзілуімен реакцияға енеді.</a:t>
            </a:r>
            <a:endParaRPr sz="1400"/>
          </a:p>
          <a:p>
            <a:pPr marL="0" lvl="0" indent="0" algn="l" rtl="0">
              <a:lnSpc>
                <a:spcPct val="100000"/>
              </a:lnSpc>
              <a:spcBef>
                <a:spcPts val="0"/>
              </a:spcBef>
              <a:spcAft>
                <a:spcPts val="0"/>
              </a:spcAft>
              <a:buClr>
                <a:schemeClr val="dk1"/>
              </a:buClr>
              <a:buSzPts val="1100"/>
              <a:buFont typeface="Arial"/>
              <a:buNone/>
            </a:pPr>
            <a:r>
              <a:rPr lang="en-US" sz="1400"/>
              <a:t>E. ацилдеу агенттерімен Реакция (ацилдеу))</a:t>
            </a:r>
            <a:endParaRPr sz="1400"/>
          </a:p>
          <a:p>
            <a:pPr marL="0" lvl="0" indent="0" algn="l" rtl="0">
              <a:lnSpc>
                <a:spcPct val="100000"/>
              </a:lnSpc>
              <a:spcBef>
                <a:spcPts val="0"/>
              </a:spcBef>
              <a:spcAft>
                <a:spcPts val="0"/>
              </a:spcAft>
              <a:buClr>
                <a:schemeClr val="dk1"/>
              </a:buClr>
              <a:buSzPts val="1100"/>
              <a:buFont typeface="Arial"/>
              <a:buNone/>
            </a:pPr>
            <a:r>
              <a:rPr lang="en-US" sz="1400"/>
              <a:t>F. FDNB немесе Сангер реагентімен Реакция</a:t>
            </a:r>
            <a:endParaRPr sz="1400"/>
          </a:p>
          <a:p>
            <a:pPr marL="0" lvl="0" indent="0" algn="l" rtl="0">
              <a:lnSpc>
                <a:spcPct val="100000"/>
              </a:lnSpc>
              <a:spcBef>
                <a:spcPts val="0"/>
              </a:spcBef>
              <a:spcAft>
                <a:spcPts val="0"/>
              </a:spcAft>
              <a:buClr>
                <a:schemeClr val="dk1"/>
              </a:buClr>
              <a:buSzPts val="1100"/>
              <a:buFont typeface="Arial"/>
              <a:buNone/>
            </a:pPr>
            <a:r>
              <a:rPr lang="en-US" sz="1400"/>
              <a:t>G. дансилхлоридпен Реакция</a:t>
            </a:r>
            <a:endParaRPr sz="1400"/>
          </a:p>
          <a:p>
            <a:pPr marL="0" lvl="0" indent="0" algn="l" rtl="0">
              <a:lnSpc>
                <a:spcPct val="100000"/>
              </a:lnSpc>
              <a:spcBef>
                <a:spcPts val="0"/>
              </a:spcBef>
              <a:spcAft>
                <a:spcPts val="0"/>
              </a:spcAft>
              <a:buClr>
                <a:schemeClr val="dk1"/>
              </a:buClr>
              <a:buSzPts val="1100"/>
              <a:buFont typeface="Arial"/>
              <a:buNone/>
            </a:pPr>
            <a:endParaRPr sz="1400"/>
          </a:p>
          <a:p>
            <a:pPr marL="0" lvl="0" indent="0" algn="l" rtl="0">
              <a:lnSpc>
                <a:spcPct val="100000"/>
              </a:lnSpc>
              <a:spcBef>
                <a:spcPts val="0"/>
              </a:spcBef>
              <a:spcAft>
                <a:spcPts val="0"/>
              </a:spcAft>
              <a:buClr>
                <a:schemeClr val="dk1"/>
              </a:buClr>
              <a:buSzPts val="1100"/>
              <a:buFont typeface="Arial"/>
              <a:buNone/>
            </a:pPr>
            <a:r>
              <a:rPr lang="en-US" sz="1400"/>
              <a:t>COOH және NH2 тобының қатысуымен реакциялар</a:t>
            </a:r>
            <a:endParaRPr sz="1400"/>
          </a:p>
          <a:p>
            <a:pPr marL="0" lvl="0" indent="0" algn="l" rtl="0">
              <a:lnSpc>
                <a:spcPct val="100000"/>
              </a:lnSpc>
              <a:spcBef>
                <a:spcPts val="0"/>
              </a:spcBef>
              <a:spcAft>
                <a:spcPts val="0"/>
              </a:spcAft>
              <a:buClr>
                <a:schemeClr val="dk1"/>
              </a:buClr>
              <a:buSzPts val="1100"/>
              <a:buFont typeface="Arial"/>
              <a:buNone/>
            </a:pPr>
            <a:r>
              <a:rPr lang="en-US" sz="1400"/>
              <a:t>А. трикетогидринденгидратпен Реакция (нингидрин реакциясы))</a:t>
            </a:r>
            <a:endParaRPr sz="1400"/>
          </a:p>
          <a:p>
            <a:pPr marL="0" lvl="0" indent="0" algn="l" rtl="0">
              <a:lnSpc>
                <a:spcPct val="100000"/>
              </a:lnSpc>
              <a:spcBef>
                <a:spcPts val="0"/>
              </a:spcBef>
              <a:spcAft>
                <a:spcPts val="0"/>
              </a:spcAft>
              <a:buClr>
                <a:schemeClr val="dk1"/>
              </a:buClr>
              <a:buSzPts val="1100"/>
              <a:buFont typeface="Arial"/>
              <a:buNone/>
            </a:pPr>
            <a:r>
              <a:rPr lang="en-US" sz="1400"/>
              <a:t>B. фенилизоцианатпен Реакция. Фенилизоцианатпен гидантой қышқылы түзіледі, ол өз кезегінде гидантоинге айналуы мүмкін.</a:t>
            </a:r>
            <a:endParaRPr sz="1400"/>
          </a:p>
          <a:p>
            <a:pPr marL="0" lvl="0" indent="0" algn="l" rtl="0">
              <a:lnSpc>
                <a:spcPct val="100000"/>
              </a:lnSpc>
              <a:spcBef>
                <a:spcPts val="0"/>
              </a:spcBef>
              <a:spcAft>
                <a:spcPts val="0"/>
              </a:spcAft>
              <a:buClr>
                <a:schemeClr val="dk1"/>
              </a:buClr>
              <a:buSzPts val="1100"/>
              <a:buFont typeface="Arial"/>
              <a:buNone/>
            </a:pPr>
            <a:r>
              <a:rPr lang="en-US" sz="1400"/>
              <a:t>C. фенилизотиоцианатпен немесе Эдман реагентімен Реакция</a:t>
            </a:r>
            <a:endParaRPr sz="1400"/>
          </a:p>
          <a:p>
            <a:pPr marL="0" lvl="0" indent="0" algn="l" rtl="0">
              <a:lnSpc>
                <a:spcPct val="100000"/>
              </a:lnSpc>
              <a:spcBef>
                <a:spcPts val="0"/>
              </a:spcBef>
              <a:spcAft>
                <a:spcPts val="0"/>
              </a:spcAft>
              <a:buClr>
                <a:schemeClr val="dk1"/>
              </a:buClr>
              <a:buSzPts val="1100"/>
              <a:buFont typeface="Arial"/>
              <a:buNone/>
            </a:pPr>
            <a:r>
              <a:rPr lang="en-US" sz="1400"/>
              <a:t>D. фосгенмен Реакция. Фосгенмен бірге N-карбоксиангидрид түзіледі.</a:t>
            </a:r>
            <a:endParaRPr sz="1400"/>
          </a:p>
          <a:p>
            <a:pPr marL="0" lvl="0" indent="0" algn="l" rtl="0">
              <a:lnSpc>
                <a:spcPct val="100000"/>
              </a:lnSpc>
              <a:spcBef>
                <a:spcPts val="0"/>
              </a:spcBef>
              <a:spcAft>
                <a:spcPts val="0"/>
              </a:spcAft>
              <a:buClr>
                <a:schemeClr val="dk1"/>
              </a:buClr>
              <a:buSzPts val="1100"/>
              <a:buFont typeface="Arial"/>
              <a:buNone/>
            </a:pPr>
            <a:r>
              <a:rPr lang="en-US" sz="1400"/>
              <a:t>E. күкірт көміртегімен Реакция. Күкірт көміртегімен 2-тио-5-тиозолидон пайда болады.</a:t>
            </a:r>
            <a:endParaRPr sz="1400"/>
          </a:p>
          <a:p>
            <a:pPr marL="0" lvl="0" indent="0" algn="l" rtl="0">
              <a:lnSpc>
                <a:spcPct val="100000"/>
              </a:lnSpc>
              <a:spcBef>
                <a:spcPts val="0"/>
              </a:spcBef>
              <a:spcAft>
                <a:spcPts val="0"/>
              </a:spcAft>
              <a:buClr>
                <a:schemeClr val="dk1"/>
              </a:buClr>
              <a:buSzPts val="1100"/>
              <a:buFont typeface="Arial"/>
              <a:buNone/>
            </a:pPr>
            <a:endParaRPr sz="1400"/>
          </a:p>
          <a:p>
            <a:pPr marL="0" lvl="0" indent="0" algn="l" rtl="0">
              <a:lnSpc>
                <a:spcPct val="100000"/>
              </a:lnSpc>
              <a:spcBef>
                <a:spcPts val="0"/>
              </a:spcBef>
              <a:spcAft>
                <a:spcPts val="0"/>
              </a:spcAft>
              <a:buClr>
                <a:schemeClr val="dk1"/>
              </a:buClr>
              <a:buSzPts val="1100"/>
              <a:buFont typeface="Arial"/>
              <a:buNone/>
            </a:pPr>
            <a:r>
              <a:rPr lang="en-US" sz="1400"/>
              <a:t>R тобының немесе бүйірлік тізбектің қатысуымен реакциялар</a:t>
            </a:r>
            <a:endParaRPr sz="1400"/>
          </a:p>
          <a:p>
            <a:pPr marL="0" lvl="0" indent="0" algn="l" rtl="0">
              <a:lnSpc>
                <a:spcPct val="100000"/>
              </a:lnSpc>
              <a:spcBef>
                <a:spcPts val="0"/>
              </a:spcBef>
              <a:spcAft>
                <a:spcPts val="0"/>
              </a:spcAft>
              <a:buClr>
                <a:schemeClr val="dk1"/>
              </a:buClr>
              <a:buSzPts val="1100"/>
              <a:buFont typeface="Arial"/>
              <a:buNone/>
            </a:pPr>
            <a:r>
              <a:rPr lang="en-US" sz="1400"/>
              <a:t>А. Биурет тесті</a:t>
            </a:r>
            <a:endParaRPr sz="1400"/>
          </a:p>
          <a:p>
            <a:pPr marL="0" lvl="0" indent="0" algn="l" rtl="0">
              <a:lnSpc>
                <a:spcPct val="100000"/>
              </a:lnSpc>
              <a:spcBef>
                <a:spcPts val="0"/>
              </a:spcBef>
              <a:spcAft>
                <a:spcPts val="0"/>
              </a:spcAft>
              <a:buClr>
                <a:schemeClr val="dk1"/>
              </a:buClr>
              <a:buSzPts val="1100"/>
              <a:buFont typeface="Arial"/>
              <a:buNone/>
            </a:pPr>
            <a:r>
              <a:rPr lang="en-US" sz="1400"/>
              <a:t>B. Ксантотропты тест</a:t>
            </a:r>
            <a:endParaRPr sz="1400"/>
          </a:p>
          <a:p>
            <a:pPr marL="0" lvl="0" indent="0" algn="l" rtl="0">
              <a:lnSpc>
                <a:spcPct val="100000"/>
              </a:lnSpc>
              <a:spcBef>
                <a:spcPts val="0"/>
              </a:spcBef>
              <a:spcAft>
                <a:spcPts val="0"/>
              </a:spcAft>
              <a:buClr>
                <a:schemeClr val="dk1"/>
              </a:buClr>
              <a:buSzPts val="1100"/>
              <a:buFont typeface="Arial"/>
              <a:buNone/>
            </a:pPr>
            <a:r>
              <a:rPr lang="en-US" sz="1400"/>
              <a:t>C. Миллон Тесті</a:t>
            </a:r>
            <a:endParaRPr sz="1400"/>
          </a:p>
          <a:p>
            <a:pPr marL="0" lvl="0" indent="0" algn="l" rtl="0">
              <a:lnSpc>
                <a:spcPct val="100000"/>
              </a:lnSpc>
              <a:spcBef>
                <a:spcPts val="0"/>
              </a:spcBef>
              <a:spcAft>
                <a:spcPts val="0"/>
              </a:spcAft>
              <a:buClr>
                <a:schemeClr val="dk1"/>
              </a:buClr>
              <a:buSzPts val="1100"/>
              <a:buFont typeface="Arial"/>
              <a:buNone/>
            </a:pPr>
            <a:r>
              <a:rPr lang="en-US" sz="1400"/>
              <a:t>D. Д. Фолина Сынағы</a:t>
            </a:r>
            <a:endParaRPr sz="1400"/>
          </a:p>
          <a:p>
            <a:pPr marL="0" lvl="0" indent="0" algn="l" rtl="0">
              <a:lnSpc>
                <a:spcPct val="100000"/>
              </a:lnSpc>
              <a:spcBef>
                <a:spcPts val="0"/>
              </a:spcBef>
              <a:spcAft>
                <a:spcPts val="0"/>
              </a:spcAft>
              <a:buClr>
                <a:schemeClr val="dk1"/>
              </a:buClr>
              <a:buSzPts val="1100"/>
              <a:buFont typeface="Arial"/>
              <a:buNone/>
            </a:pPr>
            <a:r>
              <a:rPr lang="en-US" sz="1400"/>
              <a:t>E. Э. Сакагучидің Тесті</a:t>
            </a:r>
            <a:endParaRPr sz="1400"/>
          </a:p>
          <a:p>
            <a:pPr marL="0" lvl="0" indent="0" algn="l" rtl="0">
              <a:lnSpc>
                <a:spcPct val="100000"/>
              </a:lnSpc>
              <a:spcBef>
                <a:spcPts val="0"/>
              </a:spcBef>
              <a:spcAft>
                <a:spcPts val="0"/>
              </a:spcAft>
              <a:buClr>
                <a:schemeClr val="dk1"/>
              </a:buClr>
              <a:buSzPts val="1100"/>
              <a:buFont typeface="Arial"/>
              <a:buNone/>
            </a:pPr>
            <a:r>
              <a:rPr lang="en-US" sz="1400"/>
              <a:t>F. Паули Сынағы</a:t>
            </a:r>
            <a:endParaRPr sz="1400"/>
          </a:p>
          <a:p>
            <a:pPr marL="0" lvl="0" indent="0" algn="l" rtl="0">
              <a:lnSpc>
                <a:spcPct val="100000"/>
              </a:lnSpc>
              <a:spcBef>
                <a:spcPts val="0"/>
              </a:spcBef>
              <a:spcAft>
                <a:spcPts val="0"/>
              </a:spcAft>
              <a:buClr>
                <a:schemeClr val="dk1"/>
              </a:buClr>
              <a:buSzPts val="1100"/>
              <a:buFont typeface="Arial"/>
              <a:buNone/>
            </a:pPr>
            <a:r>
              <a:rPr lang="en-US" sz="1400"/>
              <a:t>G. Эрлих Сынағы</a:t>
            </a:r>
            <a:endParaRPr sz="1400"/>
          </a:p>
          <a:p>
            <a:pPr marL="0" lvl="0" indent="0" algn="l" rtl="0">
              <a:lnSpc>
                <a:spcPct val="100000"/>
              </a:lnSpc>
              <a:spcBef>
                <a:spcPts val="0"/>
              </a:spcBef>
              <a:spcAft>
                <a:spcPts val="0"/>
              </a:spcAft>
              <a:buClr>
                <a:schemeClr val="dk1"/>
              </a:buClr>
              <a:buSzPts val="1100"/>
              <a:buFont typeface="Arial"/>
              <a:buNone/>
            </a:pPr>
            <a:endParaRPr sz="1400"/>
          </a:p>
          <a:p>
            <a:pPr marL="0" lvl="0" indent="0" algn="l" rtl="0">
              <a:lnSpc>
                <a:spcPct val="100000"/>
              </a:lnSpc>
              <a:spcBef>
                <a:spcPts val="0"/>
              </a:spcBef>
              <a:spcAft>
                <a:spcPts val="0"/>
              </a:spcAft>
              <a:buClr>
                <a:schemeClr val="dk1"/>
              </a:buClr>
              <a:buSzPts val="1100"/>
              <a:buFont typeface="Arial"/>
              <a:buNone/>
            </a:pPr>
            <a:r>
              <a:rPr lang="en-US" sz="1400"/>
              <a:t>SH тобының қатысуымен реакциялар</a:t>
            </a:r>
            <a:endParaRPr sz="1400"/>
          </a:p>
          <a:p>
            <a:pPr marL="0" lvl="0" indent="0" algn="l" rtl="0">
              <a:lnSpc>
                <a:spcPct val="100000"/>
              </a:lnSpc>
              <a:spcBef>
                <a:spcPts val="0"/>
              </a:spcBef>
              <a:spcAft>
                <a:spcPts val="0"/>
              </a:spcAft>
              <a:buClr>
                <a:schemeClr val="dk1"/>
              </a:buClr>
              <a:buSzPts val="1100"/>
              <a:buFont typeface="Arial"/>
              <a:buNone/>
            </a:pPr>
            <a:r>
              <a:rPr lang="en-US" sz="1400"/>
              <a:t>А. нитропруссидке арналған Тест: қызыл түс nh4oh сұйылтылған натрий нитропруссидімен дамиды. Қамыр цистеинге тән.</a:t>
            </a:r>
            <a:endParaRPr sz="1400"/>
          </a:p>
          <a:p>
            <a:pPr marL="0" lvl="0" indent="0" algn="l" rtl="0">
              <a:lnSpc>
                <a:spcPct val="100000"/>
              </a:lnSpc>
              <a:spcBef>
                <a:spcPts val="0"/>
              </a:spcBef>
              <a:spcAft>
                <a:spcPts val="0"/>
              </a:spcAft>
              <a:buSzPts val="1400"/>
              <a:buNone/>
            </a:pPr>
            <a:r>
              <a:rPr lang="en-US" sz="1400"/>
              <a:t>B. Салливан сынағы: цистеин 1,2-нафтохинон-4-натрий сульфонаты және натрий гидросульфитінің қатысуымен қызыл түсті дамытады.</a:t>
            </a:r>
            <a:endParaRPr sz="1400"/>
          </a:p>
        </p:txBody>
      </p:sp>
    </p:spTree>
    <p:extLst>
      <p:ext uri="{BB962C8B-B14F-4D97-AF65-F5344CB8AC3E}">
        <p14:creationId xmlns:p14="http://schemas.microsoft.com/office/powerpoint/2010/main" val="11747880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SzPts val="1400"/>
              <a:buAutoNum type="arabicPeriod"/>
            </a:pPr>
            <a:r>
              <a:rPr lang="en-US" sz="1400"/>
              <a:t>Пептидті тізбектің ішіндегі (ішкі молекулалық) және бір тізбек пен екінші тізбек арасындағы байланыс (молекулааралық)</a:t>
            </a:r>
            <a:endParaRPr sz="1400"/>
          </a:p>
          <a:p>
            <a:pPr marL="457200" lvl="0" indent="-317500" algn="l" rtl="0">
              <a:lnSpc>
                <a:spcPct val="100000"/>
              </a:lnSpc>
              <a:spcBef>
                <a:spcPts val="0"/>
              </a:spcBef>
              <a:spcAft>
                <a:spcPts val="0"/>
              </a:spcAft>
              <a:buSzPts val="1400"/>
              <a:buAutoNum type="arabicPeriod"/>
            </a:pPr>
            <a:r>
              <a:rPr lang="en-US" sz="1400"/>
              <a:t>Сутегі байланысы. Олар барлық ақуыздарда қалыптасады. (пептидті сілтеме)</a:t>
            </a:r>
            <a:endParaRPr sz="1400"/>
          </a:p>
          <a:p>
            <a:pPr marL="457200" lvl="0" indent="-317500" algn="l" rtl="0">
              <a:lnSpc>
                <a:spcPct val="100000"/>
              </a:lnSpc>
              <a:spcBef>
                <a:spcPts val="0"/>
              </a:spcBef>
              <a:spcAft>
                <a:spcPts val="0"/>
              </a:spcAft>
              <a:buSzPts val="1400"/>
              <a:buAutoNum type="arabicPeriod"/>
            </a:pPr>
            <a:r>
              <a:rPr lang="en-US" sz="1400"/>
              <a:t>Коваленттік байланыстар. Ақуыздардың өте аз мөлшерде сұр-қара ковалентті байланыстар (сондай-ақ цистиндік байланыстар немесе дисульфидті көпірлер деп аталады)</a:t>
            </a:r>
            <a:endParaRPr sz="1400"/>
          </a:p>
          <a:p>
            <a:pPr marL="457200" lvl="0" indent="-317500" algn="l" rtl="0">
              <a:lnSpc>
                <a:spcPct val="100000"/>
              </a:lnSpc>
              <a:spcBef>
                <a:spcPts val="0"/>
              </a:spcBef>
              <a:spcAft>
                <a:spcPts val="0"/>
              </a:spcAft>
              <a:buSzPts val="1400"/>
              <a:buAutoNum type="arabicPeriod"/>
            </a:pPr>
            <a:r>
              <a:rPr lang="en-US" sz="1400"/>
              <a:t>Ионды байланыс</a:t>
            </a:r>
            <a:endParaRPr sz="1400"/>
          </a:p>
        </p:txBody>
      </p:sp>
    </p:spTree>
    <p:extLst>
      <p:ext uri="{BB962C8B-B14F-4D97-AF65-F5344CB8AC3E}">
        <p14:creationId xmlns:p14="http://schemas.microsoft.com/office/powerpoint/2010/main" val="2025131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600"/>
              </a:spcBef>
              <a:spcAft>
                <a:spcPts val="0"/>
              </a:spcAft>
              <a:buClr>
                <a:schemeClr val="dk1"/>
              </a:buClr>
              <a:buSzPts val="1100"/>
              <a:buFont typeface="Arial"/>
              <a:buNone/>
            </a:pPr>
            <a:r>
              <a:rPr lang="en-US" sz="1400">
                <a:solidFill>
                  <a:srgbClr val="222222"/>
                </a:solidFill>
                <a:highlight>
                  <a:srgbClr val="FFFFFF"/>
                </a:highlight>
              </a:rPr>
              <a:t>Бұрылу полипептидті тізбек өзінің жалпы бағытын өзгертетін ақуыздардағы екінші құрылым элементі болып табылады.</a:t>
            </a:r>
            <a:endParaRPr sz="1400">
              <a:solidFill>
                <a:srgbClr val="222222"/>
              </a:solidFill>
              <a:highlight>
                <a:srgbClr val="FFFFFF"/>
              </a:highlight>
            </a:endParaRPr>
          </a:p>
          <a:p>
            <a:pPr marL="0" lvl="0" indent="0" algn="l" rtl="0">
              <a:lnSpc>
                <a:spcPct val="100000"/>
              </a:lnSpc>
              <a:spcBef>
                <a:spcPts val="600"/>
              </a:spcBef>
              <a:spcAft>
                <a:spcPts val="0"/>
              </a:spcAft>
              <a:buClr>
                <a:schemeClr val="dk1"/>
              </a:buClr>
              <a:buSzPts val="1100"/>
              <a:buFont typeface="Arial"/>
              <a:buNone/>
            </a:pPr>
            <a:r>
              <a:rPr lang="en-US" sz="1400">
                <a:solidFill>
                  <a:srgbClr val="222222"/>
                </a:solidFill>
                <a:highlight>
                  <a:srgbClr val="FFFFFF"/>
                </a:highlight>
              </a:rPr>
              <a:t>Бұрылыс екі шеткі қалдықтар арасындағы бөлуге сәйкес жіктеледі:</a:t>
            </a:r>
            <a:endParaRPr sz="1400">
              <a:solidFill>
                <a:srgbClr val="222222"/>
              </a:solidFill>
              <a:highlight>
                <a:srgbClr val="FFFFFF"/>
              </a:highlight>
            </a:endParaRPr>
          </a:p>
          <a:p>
            <a:pPr marL="0" lvl="0" indent="0" algn="l" rtl="0">
              <a:lnSpc>
                <a:spcPct val="100000"/>
              </a:lnSpc>
              <a:spcBef>
                <a:spcPts val="600"/>
              </a:spcBef>
              <a:spcAft>
                <a:spcPts val="0"/>
              </a:spcAft>
              <a:buClr>
                <a:schemeClr val="dk1"/>
              </a:buClr>
              <a:buSzPts val="1100"/>
              <a:buFont typeface="Arial"/>
              <a:buNone/>
            </a:pPr>
            <a:r>
              <a:rPr lang="en-US" sz="1400">
                <a:solidFill>
                  <a:srgbClr val="222222"/>
                </a:solidFill>
                <a:highlight>
                  <a:srgbClr val="FFFFFF"/>
                </a:highlight>
              </a:rPr>
              <a:t>Α-шеткі сатысындағы ұзақ қалдықтары бөлінген төрт пептидными байланыстары бар (i → i ± 4).</a:t>
            </a:r>
            <a:endParaRPr sz="1400">
              <a:solidFill>
                <a:srgbClr val="222222"/>
              </a:solidFill>
              <a:highlight>
                <a:srgbClr val="FFFFFF"/>
              </a:highlight>
            </a:endParaRPr>
          </a:p>
          <a:p>
            <a:pPr marL="0" lvl="0" indent="0" algn="l" rtl="0">
              <a:lnSpc>
                <a:spcPct val="100000"/>
              </a:lnSpc>
              <a:spcBef>
                <a:spcPts val="600"/>
              </a:spcBef>
              <a:spcAft>
                <a:spcPts val="0"/>
              </a:spcAft>
              <a:buClr>
                <a:schemeClr val="dk1"/>
              </a:buClr>
              <a:buSzPts val="1100"/>
              <a:buFont typeface="Arial"/>
              <a:buNone/>
            </a:pPr>
            <a:r>
              <a:rPr lang="en-US" sz="1400">
                <a:solidFill>
                  <a:srgbClr val="222222"/>
                </a:solidFill>
                <a:highlight>
                  <a:srgbClr val="FFFFFF"/>
                </a:highlight>
              </a:rPr>
              <a:t>Β-бұрылыста (ең көп таралған нысан) - үш Байланыс (i → I ± 3).</a:t>
            </a:r>
            <a:endParaRPr sz="1400">
              <a:solidFill>
                <a:srgbClr val="222222"/>
              </a:solidFill>
              <a:highlight>
                <a:srgbClr val="FFFFFF"/>
              </a:highlight>
            </a:endParaRPr>
          </a:p>
          <a:p>
            <a:pPr marL="0" lvl="0" indent="0" algn="l" rtl="0">
              <a:lnSpc>
                <a:spcPct val="100000"/>
              </a:lnSpc>
              <a:spcBef>
                <a:spcPts val="600"/>
              </a:spcBef>
              <a:spcAft>
                <a:spcPts val="0"/>
              </a:spcAft>
              <a:buClr>
                <a:schemeClr val="dk1"/>
              </a:buClr>
              <a:buSzPts val="1100"/>
              <a:buFont typeface="Arial"/>
              <a:buNone/>
            </a:pPr>
            <a:r>
              <a:rPr lang="en-US" sz="1400">
                <a:solidFill>
                  <a:srgbClr val="222222"/>
                </a:solidFill>
                <a:highlight>
                  <a:srgbClr val="FFFFFF"/>
                </a:highlight>
              </a:rPr>
              <a:t>Γ-бұрылған екі байланыстарымен (i → i ± 2).</a:t>
            </a:r>
            <a:endParaRPr sz="1400">
              <a:solidFill>
                <a:srgbClr val="222222"/>
              </a:solidFill>
              <a:highlight>
                <a:srgbClr val="FFFFFF"/>
              </a:highlight>
            </a:endParaRPr>
          </a:p>
          <a:p>
            <a:pPr marL="0" lvl="0" indent="0" algn="l" rtl="0">
              <a:lnSpc>
                <a:spcPct val="100000"/>
              </a:lnSpc>
              <a:spcBef>
                <a:spcPts val="600"/>
              </a:spcBef>
              <a:spcAft>
                <a:spcPts val="0"/>
              </a:spcAft>
              <a:buClr>
                <a:schemeClr val="dk1"/>
              </a:buClr>
              <a:buSzPts val="1100"/>
              <a:buFont typeface="Arial"/>
              <a:buNone/>
            </a:pPr>
            <a:r>
              <a:rPr lang="en-US" sz="1400">
                <a:solidFill>
                  <a:srgbClr val="222222"/>
                </a:solidFill>
                <a:highlight>
                  <a:srgbClr val="FFFFFF"/>
                </a:highlight>
              </a:rPr>
              <a:t>Бір байланыс бұрылысында (i → i ± 1), бұл екіталай.</a:t>
            </a:r>
            <a:endParaRPr sz="1400">
              <a:solidFill>
                <a:srgbClr val="222222"/>
              </a:solidFill>
              <a:highlight>
                <a:srgbClr val="FFFFFF"/>
              </a:highlight>
            </a:endParaRPr>
          </a:p>
          <a:p>
            <a:pPr marL="0" lvl="0" indent="0" algn="l" rtl="0">
              <a:lnSpc>
                <a:spcPct val="100000"/>
              </a:lnSpc>
              <a:spcBef>
                <a:spcPts val="600"/>
              </a:spcBef>
              <a:spcAft>
                <a:spcPts val="0"/>
              </a:spcAft>
              <a:buClr>
                <a:schemeClr val="dk1"/>
              </a:buClr>
              <a:buSzPts val="1100"/>
              <a:buFont typeface="Arial"/>
              <a:buNone/>
            </a:pPr>
            <a:r>
              <a:rPr lang="en-US" sz="1400">
                <a:solidFill>
                  <a:srgbClr val="222222"/>
                </a:solidFill>
                <a:highlight>
                  <a:srgbClr val="FFFFFF"/>
                </a:highlight>
              </a:rPr>
              <a:t>Қр π-қайта бұрып атқару бес байланыстары бар (i → i ± 5).</a:t>
            </a:r>
            <a:endParaRPr sz="1400">
              <a:solidFill>
                <a:srgbClr val="222222"/>
              </a:solidFill>
              <a:highlight>
                <a:srgbClr val="FFFFFF"/>
              </a:highlight>
            </a:endParaRPr>
          </a:p>
          <a:p>
            <a:pPr marL="0" lvl="0" indent="0" algn="l" rtl="0">
              <a:lnSpc>
                <a:spcPct val="100000"/>
              </a:lnSpc>
              <a:spcBef>
                <a:spcPts val="600"/>
              </a:spcBef>
              <a:spcAft>
                <a:spcPts val="100"/>
              </a:spcAft>
              <a:buSzPts val="1400"/>
              <a:buNone/>
            </a:pPr>
            <a:r>
              <a:rPr lang="en-US" sz="1400">
                <a:solidFill>
                  <a:srgbClr val="222222"/>
                </a:solidFill>
                <a:highlight>
                  <a:srgbClr val="FFFFFF"/>
                </a:highlight>
              </a:rPr>
              <a:t>ω-петля-тұрақты ішкі сутегі байланысы жоқ ұзын, кеңейтілген немесе тұрақты емес ілмектер үшін әмбебап термин.</a:t>
            </a:r>
            <a:endParaRPr sz="1400">
              <a:solidFill>
                <a:srgbClr val="222222"/>
              </a:solidFill>
              <a:highlight>
                <a:srgbClr val="FFFFFF"/>
              </a:highlight>
            </a:endParaRPr>
          </a:p>
        </p:txBody>
      </p:sp>
    </p:spTree>
    <p:extLst>
      <p:ext uri="{BB962C8B-B14F-4D97-AF65-F5344CB8AC3E}">
        <p14:creationId xmlns:p14="http://schemas.microsoft.com/office/powerpoint/2010/main" val="17815811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Clr>
                <a:schemeClr val="dk1"/>
              </a:buClr>
              <a:buSzPts val="1100"/>
              <a:buFont typeface="Arial"/>
              <a:buNone/>
            </a:pPr>
            <a:r>
              <a:rPr lang="en-US" sz="1400">
                <a:solidFill>
                  <a:srgbClr val="21242C"/>
                </a:solidFill>
              </a:rPr>
              <a:t>Полипептидтің жалпы үш өлшемді құрылымы оның үшінші құрылымы деп аталады. Үшінші құрылым, ең алдымен, ақуыздан тұратын амин қышқылдарының R-топтарының өзара әрекеттесуімен байланысты.</a:t>
            </a:r>
            <a:endParaRPr sz="1400">
              <a:solidFill>
                <a:srgbClr val="21242C"/>
              </a:solidFill>
            </a:endParaRPr>
          </a:p>
          <a:p>
            <a:pPr marL="457200" lvl="0" indent="-228600" algn="l" rtl="0">
              <a:lnSpc>
                <a:spcPct val="100000"/>
              </a:lnSpc>
              <a:spcBef>
                <a:spcPts val="0"/>
              </a:spcBef>
              <a:spcAft>
                <a:spcPts val="0"/>
              </a:spcAft>
              <a:buClr>
                <a:schemeClr val="dk1"/>
              </a:buClr>
              <a:buSzPts val="1100"/>
              <a:buFont typeface="Arial"/>
              <a:buNone/>
            </a:pPr>
            <a:r>
              <a:rPr lang="en-US" sz="1400">
                <a:solidFill>
                  <a:srgbClr val="21242C"/>
                </a:solidFill>
              </a:rPr>
              <a:t>Үшінші құрылымға ықпал ететін R өзара іс-қимыл топтары қамтиды:</a:t>
            </a:r>
            <a:endParaRPr sz="1400">
              <a:solidFill>
                <a:srgbClr val="21242C"/>
              </a:solidFill>
            </a:endParaRPr>
          </a:p>
          <a:p>
            <a:pPr marL="457200" lvl="0" indent="-228600" algn="l" rtl="0">
              <a:lnSpc>
                <a:spcPct val="100000"/>
              </a:lnSpc>
              <a:spcBef>
                <a:spcPts val="0"/>
              </a:spcBef>
              <a:spcAft>
                <a:spcPts val="0"/>
              </a:spcAft>
              <a:buClr>
                <a:schemeClr val="dk1"/>
              </a:buClr>
              <a:buSzPts val="1100"/>
              <a:buFont typeface="Arial"/>
              <a:buNone/>
            </a:pPr>
            <a:r>
              <a:rPr lang="en-US" sz="1400">
                <a:solidFill>
                  <a:srgbClr val="21242C"/>
                </a:solidFill>
              </a:rPr>
              <a:t>- сутегі байланысы,</a:t>
            </a:r>
            <a:endParaRPr sz="1400">
              <a:solidFill>
                <a:srgbClr val="21242C"/>
              </a:solidFill>
            </a:endParaRPr>
          </a:p>
          <a:p>
            <a:pPr marL="457200" lvl="0" indent="-228600" algn="l" rtl="0">
              <a:lnSpc>
                <a:spcPct val="100000"/>
              </a:lnSpc>
              <a:spcBef>
                <a:spcPts val="0"/>
              </a:spcBef>
              <a:spcAft>
                <a:spcPts val="0"/>
              </a:spcAft>
              <a:buClr>
                <a:schemeClr val="dk1"/>
              </a:buClr>
              <a:buSzPts val="1100"/>
              <a:buFont typeface="Arial"/>
              <a:buNone/>
            </a:pPr>
            <a:r>
              <a:rPr lang="en-US" sz="1400">
                <a:solidFill>
                  <a:srgbClr val="21242C"/>
                </a:solidFill>
              </a:rPr>
              <a:t>- иондық байланыс,</a:t>
            </a:r>
            <a:endParaRPr sz="1400">
              <a:solidFill>
                <a:srgbClr val="21242C"/>
              </a:solidFill>
            </a:endParaRPr>
          </a:p>
          <a:p>
            <a:pPr marL="457200" lvl="0" indent="-228600" algn="l" rtl="0">
              <a:lnSpc>
                <a:spcPct val="100000"/>
              </a:lnSpc>
              <a:spcBef>
                <a:spcPts val="0"/>
              </a:spcBef>
              <a:spcAft>
                <a:spcPts val="0"/>
              </a:spcAft>
              <a:buClr>
                <a:schemeClr val="dk1"/>
              </a:buClr>
              <a:buSzPts val="1100"/>
              <a:buFont typeface="Arial"/>
              <a:buNone/>
            </a:pPr>
            <a:r>
              <a:rPr lang="en-US" sz="1400">
                <a:solidFill>
                  <a:srgbClr val="21242C"/>
                </a:solidFill>
              </a:rPr>
              <a:t>- диполь-дипольдік өзара іс-қимыл,</a:t>
            </a:r>
            <a:endParaRPr sz="1400">
              <a:solidFill>
                <a:srgbClr val="21242C"/>
              </a:solidFill>
            </a:endParaRPr>
          </a:p>
          <a:p>
            <a:pPr marL="457200" lvl="0" indent="-228600" algn="l" rtl="0">
              <a:lnSpc>
                <a:spcPct val="100000"/>
              </a:lnSpc>
              <a:spcBef>
                <a:spcPts val="0"/>
              </a:spcBef>
              <a:spcAft>
                <a:spcPts val="0"/>
              </a:spcAft>
              <a:buClr>
                <a:schemeClr val="dk1"/>
              </a:buClr>
              <a:buSzPts val="1100"/>
              <a:buFont typeface="Arial"/>
              <a:buNone/>
            </a:pPr>
            <a:r>
              <a:rPr lang="en-US" sz="1400">
                <a:solidFill>
                  <a:srgbClr val="21242C"/>
                </a:solidFill>
              </a:rPr>
              <a:t>- лондондық дисперсиялық күштер-негізінен валентті емес байланыстардың барлық гаммасы.</a:t>
            </a:r>
            <a:endParaRPr sz="1400">
              <a:solidFill>
                <a:srgbClr val="21242C"/>
              </a:solidFill>
            </a:endParaRPr>
          </a:p>
          <a:p>
            <a:pPr marL="457200" lvl="0" indent="-228600" algn="l" rtl="0">
              <a:lnSpc>
                <a:spcPct val="100000"/>
              </a:lnSpc>
              <a:spcBef>
                <a:spcPts val="0"/>
              </a:spcBef>
              <a:spcAft>
                <a:spcPts val="0"/>
              </a:spcAft>
              <a:buClr>
                <a:schemeClr val="dk1"/>
              </a:buClr>
              <a:buSzPts val="1100"/>
              <a:buFont typeface="Arial"/>
              <a:buNone/>
            </a:pPr>
            <a:r>
              <a:rPr lang="en-US" sz="1400">
                <a:solidFill>
                  <a:srgbClr val="21242C"/>
                </a:solidFill>
              </a:rPr>
              <a:t>Мысалы, бірдей заряды бар R топтары бір-бірін итереді, ал қарама-қарсы заряды бар топтар иондық байланысты құра алады. Осыған ұқсас, полярлық R-топтар сутегі байланыстарын және басқа да диполь-дипольдік өзара іс-қимылдарды құруы мүмкін. Үшінші құрылым үшін гидрофобтық өзара іс-қимыл маңызды, онда аминқышқылдары толық емес гидрофобты R-топтармен ақуыз ішіне біріктіріледі, гидрофильді аминқышқылдарын сыртынан қалдырып, қоршаған су молекулаларымен өзара іс-қимыл жасайды.</a:t>
            </a:r>
            <a:endParaRPr sz="1400">
              <a:solidFill>
                <a:srgbClr val="21242C"/>
              </a:solidFill>
            </a:endParaRPr>
          </a:p>
          <a:p>
            <a:pPr marL="457200" lvl="0" indent="-228600" algn="l" rtl="0">
              <a:lnSpc>
                <a:spcPct val="100000"/>
              </a:lnSpc>
              <a:spcBef>
                <a:spcPts val="0"/>
              </a:spcBef>
              <a:spcAft>
                <a:spcPts val="0"/>
              </a:spcAft>
              <a:buClr>
                <a:srgbClr val="21242C"/>
              </a:buClr>
              <a:buSzPts val="1400"/>
              <a:buNone/>
            </a:pPr>
            <a:r>
              <a:rPr lang="en-US" sz="1400">
                <a:solidFill>
                  <a:srgbClr val="21242C"/>
                </a:solidFill>
              </a:rPr>
              <a:t>Ақырында, үшінші құрылымға ықпал етуі мүмкін коваленттік байланыстың бір ерекше түрі бар: дисульфидтік байланыс. Дисульфидті байланыстар, цистеиндердің күкірті бар бүйір тізбектері арасындағы ковалентті байланыстар үшінші құрылымға ықпал ететін басқа байланыс түрлеріне қарағанда әлдеқайда берік. Олар полипептидтің бір-біріне берік бекітілген бөлігін ұстап, молекулалық "түйреуіштер" ретінде әрекет етеді.</a:t>
            </a:r>
            <a:endParaRPr sz="1400">
              <a:solidFill>
                <a:srgbClr val="21242C"/>
              </a:solidFill>
            </a:endParaRPr>
          </a:p>
        </p:txBody>
      </p:sp>
    </p:spTree>
    <p:extLst>
      <p:ext uri="{BB962C8B-B14F-4D97-AF65-F5344CB8AC3E}">
        <p14:creationId xmlns:p14="http://schemas.microsoft.com/office/powerpoint/2010/main" val="12179683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0" algn="l" rtl="0">
              <a:lnSpc>
                <a:spcPct val="100000"/>
              </a:lnSpc>
              <a:spcBef>
                <a:spcPts val="0"/>
              </a:spcBef>
              <a:spcAft>
                <a:spcPts val="0"/>
              </a:spcAft>
              <a:buClr>
                <a:schemeClr val="dk1"/>
              </a:buClr>
              <a:buSzPts val="1100"/>
              <a:buFont typeface="Arial"/>
              <a:buNone/>
            </a:pPr>
            <a:r>
              <a:rPr lang="en-US" sz="1400"/>
              <a:t>Глобулярлық ақуыздар - "сфералық форма", инсулин, гемоглобин, ферменттер, антиденелер</a:t>
            </a:r>
            <a:endParaRPr sz="1400"/>
          </a:p>
          <a:p>
            <a:pPr marL="457200" marR="0" lvl="0" indent="0" algn="l" rtl="0">
              <a:lnSpc>
                <a:spcPct val="100000"/>
              </a:lnSpc>
              <a:spcBef>
                <a:spcPts val="0"/>
              </a:spcBef>
              <a:spcAft>
                <a:spcPts val="0"/>
              </a:spcAft>
              <a:buClr>
                <a:schemeClr val="dk1"/>
              </a:buClr>
              <a:buSzPts val="1100"/>
              <a:buFont typeface="Arial"/>
              <a:buNone/>
            </a:pPr>
            <a:r>
              <a:rPr lang="en-US" sz="1400"/>
              <a:t>- полярлық гидрофильді топтар суға сыртқа қарай бағытталған, ал толық емес" майлы " гидрофобты көмірсутекті бөліктері молекуланың ішінде кластерді құрайды, оларды агрессивті су ортасынан қорғайды</a:t>
            </a:r>
            <a:endParaRPr sz="1400"/>
          </a:p>
          <a:p>
            <a:pPr marL="457200" marR="0" lvl="0" indent="0" algn="l" rtl="0">
              <a:lnSpc>
                <a:spcPct val="100000"/>
              </a:lnSpc>
              <a:spcBef>
                <a:spcPts val="0"/>
              </a:spcBef>
              <a:spcAft>
                <a:spcPts val="0"/>
              </a:spcAft>
              <a:buClr>
                <a:schemeClr val="dk1"/>
              </a:buClr>
              <a:buSzPts val="1100"/>
              <a:buFont typeface="Arial"/>
              <a:buNone/>
            </a:pPr>
            <a:r>
              <a:rPr lang="en-US" sz="1400"/>
              <a:t>- Еритін ақуыздар</a:t>
            </a:r>
            <a:endParaRPr sz="1400"/>
          </a:p>
          <a:p>
            <a:pPr marL="457200" marR="0" lvl="0" indent="0" algn="l" rtl="0">
              <a:lnSpc>
                <a:spcPct val="100000"/>
              </a:lnSpc>
              <a:spcBef>
                <a:spcPts val="0"/>
              </a:spcBef>
              <a:spcAft>
                <a:spcPts val="0"/>
              </a:spcAft>
              <a:buClr>
                <a:schemeClr val="dk1"/>
              </a:buClr>
              <a:buSzPts val="1100"/>
              <a:buFont typeface="Arial"/>
              <a:buNone/>
            </a:pPr>
            <a:r>
              <a:rPr lang="en-US" sz="1400"/>
              <a:t>Талшықты ақуыздар - "ұзын жұқа талшықтар", шашты, жүнді, теріні, тырнақты қамтиды</a:t>
            </a:r>
            <a:endParaRPr sz="1400"/>
          </a:p>
          <a:p>
            <a:pPr marL="457200" marR="0" lvl="0" indent="0" algn="l" rtl="0">
              <a:lnSpc>
                <a:spcPct val="100000"/>
              </a:lnSpc>
              <a:spcBef>
                <a:spcPts val="0"/>
              </a:spcBef>
              <a:spcAft>
                <a:spcPts val="0"/>
              </a:spcAft>
              <a:buClr>
                <a:schemeClr val="dk1"/>
              </a:buClr>
              <a:buSzPts val="1100"/>
              <a:buFont typeface="Arial"/>
              <a:buNone/>
            </a:pPr>
            <a:r>
              <a:rPr lang="en-US" sz="1400"/>
              <a:t>- кем сложенный ----- мысалы, кератин жіптер α-спираль намотаны в "суперспираль".</a:t>
            </a:r>
            <a:endParaRPr sz="1400"/>
          </a:p>
          <a:p>
            <a:pPr marL="457200" marR="0" lvl="0" indent="0" algn="l" rtl="0">
              <a:lnSpc>
                <a:spcPct val="100000"/>
              </a:lnSpc>
              <a:spcBef>
                <a:spcPts val="0"/>
              </a:spcBef>
              <a:spcAft>
                <a:spcPts val="0"/>
              </a:spcAft>
              <a:buSzPts val="1400"/>
              <a:buNone/>
            </a:pPr>
            <a:r>
              <a:rPr lang="en-US" sz="1400"/>
              <a:t>- Супергеликс α-спиральдің әрбір 35 орамына бір толық айналым жасайды</a:t>
            </a:r>
            <a:endParaRPr sz="1400"/>
          </a:p>
        </p:txBody>
      </p:sp>
      <p:sp>
        <p:nvSpPr>
          <p:cNvPr id="252" name="Google Shape;252;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extLst>
      <p:ext uri="{BB962C8B-B14F-4D97-AF65-F5344CB8AC3E}">
        <p14:creationId xmlns:p14="http://schemas.microsoft.com/office/powerpoint/2010/main" val="41981515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800" b="1"/>
              <a:t>[ЗАДАЧА: назвать все взаимодействия]</a:t>
            </a:r>
            <a:endParaRPr sz="1800"/>
          </a:p>
        </p:txBody>
      </p:sp>
      <p:sp>
        <p:nvSpPr>
          <p:cNvPr id="269" name="Google Shape;269;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extLst>
      <p:ext uri="{BB962C8B-B14F-4D97-AF65-F5344CB8AC3E}">
        <p14:creationId xmlns:p14="http://schemas.microsoft.com/office/powerpoint/2010/main" val="33072245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solidFill>
                  <a:schemeClr val="dk2"/>
                </a:solidFill>
              </a:rPr>
              <a:t>R-топтар арасындағы өзара іс-қимыл маңызды</a:t>
            </a:r>
            <a:endParaRPr b="1">
              <a:solidFill>
                <a:schemeClr val="dk2"/>
              </a:solidFill>
            </a:endParaRPr>
          </a:p>
          <a:p>
            <a:pPr marL="0" lvl="0" indent="0" algn="l" rtl="0">
              <a:lnSpc>
                <a:spcPct val="100000"/>
              </a:lnSpc>
              <a:spcBef>
                <a:spcPts val="0"/>
              </a:spcBef>
              <a:spcAft>
                <a:spcPts val="0"/>
              </a:spcAft>
              <a:buClr>
                <a:schemeClr val="dk1"/>
              </a:buClr>
              <a:buSzPts val="1100"/>
              <a:buFont typeface="Arial"/>
              <a:buNone/>
            </a:pPr>
            <a:endParaRPr b="1">
              <a:solidFill>
                <a:schemeClr val="dk2"/>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2"/>
                </a:solidFill>
              </a:rPr>
              <a:t>Біз зерттейтін барлық молекулалық күштер әрекет етеді</a:t>
            </a:r>
            <a:endParaRPr b="1">
              <a:solidFill>
                <a:schemeClr val="dk2"/>
              </a:solidFill>
            </a:endParaRPr>
          </a:p>
          <a:p>
            <a:pPr marL="0" lvl="0" indent="0" algn="l" rtl="0">
              <a:lnSpc>
                <a:spcPct val="100000"/>
              </a:lnSpc>
              <a:spcBef>
                <a:spcPts val="0"/>
              </a:spcBef>
              <a:spcAft>
                <a:spcPts val="0"/>
              </a:spcAft>
              <a:buClr>
                <a:schemeClr val="dk1"/>
              </a:buClr>
              <a:buSzPts val="1100"/>
              <a:buFont typeface="Arial"/>
              <a:buNone/>
            </a:pPr>
            <a:endParaRPr b="1">
              <a:solidFill>
                <a:schemeClr val="dk2"/>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2"/>
                </a:solidFill>
              </a:rPr>
              <a:t>Яндекс Орнатыңыз.Ұялы телефонға аудармашы</a:t>
            </a:r>
            <a:endParaRPr b="1">
              <a:solidFill>
                <a:schemeClr val="dk2"/>
              </a:solidFill>
            </a:endParaRPr>
          </a:p>
          <a:p>
            <a:pPr marL="0" lvl="0" indent="0" algn="l" rtl="0">
              <a:lnSpc>
                <a:spcPct val="100000"/>
              </a:lnSpc>
              <a:spcBef>
                <a:spcPts val="0"/>
              </a:spcBef>
              <a:spcAft>
                <a:spcPts val="0"/>
              </a:spcAft>
              <a:buClr>
                <a:schemeClr val="dk1"/>
              </a:buClr>
              <a:buSzPts val="1100"/>
              <a:buFont typeface="Arial"/>
              <a:buNone/>
            </a:pPr>
            <a:endParaRPr b="1">
              <a:solidFill>
                <a:schemeClr val="dk2"/>
              </a:solidFill>
            </a:endParaRPr>
          </a:p>
          <a:p>
            <a:pPr marL="0" lvl="0" indent="0" algn="l" rtl="0">
              <a:lnSpc>
                <a:spcPct val="100000"/>
              </a:lnSpc>
              <a:spcBef>
                <a:spcPts val="0"/>
              </a:spcBef>
              <a:spcAft>
                <a:spcPts val="0"/>
              </a:spcAft>
              <a:buSzPts val="1400"/>
              <a:buNone/>
            </a:pPr>
            <a:r>
              <a:rPr lang="en-US" b="1">
                <a:solidFill>
                  <a:schemeClr val="dk2"/>
                </a:solidFill>
              </a:rPr>
              <a:t>Яндекске аудару.Браузер</a:t>
            </a:r>
            <a:endParaRPr b="1">
              <a:solidFill>
                <a:schemeClr val="dk2"/>
              </a:solidFill>
            </a:endParaRPr>
          </a:p>
        </p:txBody>
      </p:sp>
      <p:sp>
        <p:nvSpPr>
          <p:cNvPr id="284" name="Google Shape;284;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extLst>
      <p:ext uri="{BB962C8B-B14F-4D97-AF65-F5344CB8AC3E}">
        <p14:creationId xmlns:p14="http://schemas.microsoft.com/office/powerpoint/2010/main" val="2855415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chemeClr val="dk1"/>
              </a:buClr>
              <a:buSzPts val="1100"/>
              <a:buFont typeface="Arial"/>
              <a:buNone/>
            </a:pPr>
            <a:r>
              <a:rPr lang="en-US" sz="1400"/>
              <a:t>Ақуыздар мен пептидтердегі аминқышқылдарының арасындағы коваленттік байланыстың жалғыз басқа түрі екі цистеинді буындар арасындағы дисульфидтік байланыс болып табылады.:</a:t>
            </a:r>
            <a:endParaRPr sz="1400"/>
          </a:p>
          <a:p>
            <a:pPr marL="457200" marR="0" lvl="0" indent="-228600" algn="l" rtl="0">
              <a:lnSpc>
                <a:spcPct val="100000"/>
              </a:lnSpc>
              <a:spcBef>
                <a:spcPts val="0"/>
              </a:spcBef>
              <a:spcAft>
                <a:spcPts val="0"/>
              </a:spcAft>
              <a:buClr>
                <a:schemeClr val="dk1"/>
              </a:buClr>
              <a:buSzPts val="1100"/>
              <a:buFont typeface="Arial"/>
              <a:buNone/>
            </a:pPr>
            <a:r>
              <a:rPr lang="en-US" sz="1400"/>
              <a:t>Тиолдар дисульфидтерге оңай тотығады.</a:t>
            </a:r>
            <a:endParaRPr sz="1400"/>
          </a:p>
          <a:p>
            <a:pPr marL="457200" marR="0" lvl="0" indent="-228600" algn="l" rtl="0">
              <a:lnSpc>
                <a:spcPct val="100000"/>
              </a:lnSpc>
              <a:spcBef>
                <a:spcPts val="0"/>
              </a:spcBef>
              <a:spcAft>
                <a:spcPts val="0"/>
              </a:spcAft>
              <a:buClr>
                <a:schemeClr val="dk1"/>
              </a:buClr>
              <a:buSzPts val="1100"/>
              <a:buFont typeface="Arial"/>
              <a:buNone/>
            </a:pPr>
            <a:r>
              <a:rPr lang="en-US" sz="1400"/>
              <a:t>Дисульфидтер тиолға дейін оңай қалпына келеді.</a:t>
            </a:r>
            <a:endParaRPr sz="1400"/>
          </a:p>
          <a:p>
            <a:pPr marL="457200" marR="0" lvl="0" indent="-228600" algn="l" rtl="0">
              <a:lnSpc>
                <a:spcPct val="100000"/>
              </a:lnSpc>
              <a:spcBef>
                <a:spcPts val="0"/>
              </a:spcBef>
              <a:spcAft>
                <a:spcPts val="0"/>
              </a:spcAft>
              <a:buSzPts val="1400"/>
              <a:buNone/>
            </a:pPr>
            <a:r>
              <a:rPr lang="en-US" sz="1400"/>
              <a:t>Дисульфидті буындар полипептидті тізбектерді қосу үшін қызмет етеді:</a:t>
            </a:r>
            <a:endParaRPr sz="1400"/>
          </a:p>
        </p:txBody>
      </p:sp>
      <p:sp>
        <p:nvSpPr>
          <p:cNvPr id="304" name="Google Shape;304;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extLst>
      <p:ext uri="{BB962C8B-B14F-4D97-AF65-F5344CB8AC3E}">
        <p14:creationId xmlns:p14="http://schemas.microsoft.com/office/powerpoint/2010/main" val="32566571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700"/>
              </a:spcBef>
              <a:spcAft>
                <a:spcPts val="0"/>
              </a:spcAft>
              <a:buClr>
                <a:schemeClr val="dk1"/>
              </a:buClr>
              <a:buSzPts val="1100"/>
              <a:buFont typeface="Arial"/>
              <a:buNone/>
            </a:pPr>
            <a:r>
              <a:rPr lang="en-US" sz="1400">
                <a:solidFill>
                  <a:srgbClr val="000000"/>
                </a:solidFill>
                <a:latin typeface="Arial"/>
                <a:ea typeface="Arial"/>
                <a:cs typeface="Arial"/>
                <a:sym typeface="Arial"/>
              </a:rPr>
              <a:t>Денатурация-бұл физиологиялық жағдайларда түзілген ақуыздың нақты анықталған бүктелген құрылымын нефизиологиялық жағдайларда толық күйге түрлендіруді қамтитын құбылыс.</a:t>
            </a:r>
            <a:endParaRPr sz="1400">
              <a:solidFill>
                <a:srgbClr val="000000"/>
              </a:solidFill>
              <a:latin typeface="Arial"/>
              <a:ea typeface="Arial"/>
              <a:cs typeface="Arial"/>
              <a:sym typeface="Arial"/>
            </a:endParaRPr>
          </a:p>
          <a:p>
            <a:pPr marL="0" lvl="0" indent="0" algn="l" rtl="0">
              <a:lnSpc>
                <a:spcPct val="115000"/>
              </a:lnSpc>
              <a:spcBef>
                <a:spcPts val="700"/>
              </a:spcBef>
              <a:spcAft>
                <a:spcPts val="0"/>
              </a:spcAft>
              <a:buClr>
                <a:schemeClr val="dk1"/>
              </a:buClr>
              <a:buSzPts val="1100"/>
              <a:buFont typeface="Arial"/>
              <a:buNone/>
            </a:pPr>
            <a:r>
              <a:rPr lang="en-US" sz="1400">
                <a:solidFill>
                  <a:srgbClr val="000000"/>
                </a:solidFill>
                <a:latin typeface="Arial"/>
                <a:ea typeface="Arial"/>
                <a:cs typeface="Arial"/>
                <a:sym typeface="Arial"/>
              </a:rPr>
              <a:t>- кенеттен және толық тар ауқымда болады</a:t>
            </a:r>
            <a:endParaRPr sz="1400">
              <a:solidFill>
                <a:srgbClr val="000000"/>
              </a:solidFill>
              <a:latin typeface="Arial"/>
              <a:ea typeface="Arial"/>
              <a:cs typeface="Arial"/>
              <a:sym typeface="Arial"/>
            </a:endParaRPr>
          </a:p>
          <a:p>
            <a:pPr marL="0" lvl="0" indent="0" algn="l" rtl="0">
              <a:lnSpc>
                <a:spcPct val="115000"/>
              </a:lnSpc>
              <a:spcBef>
                <a:spcPts val="700"/>
              </a:spcBef>
              <a:spcAft>
                <a:spcPts val="0"/>
              </a:spcAft>
              <a:buClr>
                <a:schemeClr val="dk1"/>
              </a:buClr>
              <a:buSzPts val="1100"/>
              <a:buFont typeface="Arial"/>
              <a:buNone/>
            </a:pPr>
            <a:r>
              <a:rPr lang="en-US" sz="1400">
                <a:solidFill>
                  <a:srgbClr val="000000"/>
                </a:solidFill>
                <a:latin typeface="Arial"/>
                <a:ea typeface="Arial"/>
                <a:cs typeface="Arial"/>
                <a:sym typeface="Arial"/>
              </a:rPr>
              <a:t>- баяу қайтатын (егер мүлдем болса)</a:t>
            </a:r>
            <a:endParaRPr sz="1400">
              <a:solidFill>
                <a:srgbClr val="000000"/>
              </a:solidFill>
              <a:latin typeface="Arial"/>
              <a:ea typeface="Arial"/>
              <a:cs typeface="Arial"/>
              <a:sym typeface="Arial"/>
            </a:endParaRPr>
          </a:p>
        </p:txBody>
      </p:sp>
      <p:sp>
        <p:nvSpPr>
          <p:cNvPr id="319" name="Google Shape;319;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19</a:t>
            </a:fld>
            <a:endParaRPr/>
          </a:p>
        </p:txBody>
      </p:sp>
    </p:spTree>
    <p:extLst>
      <p:ext uri="{BB962C8B-B14F-4D97-AF65-F5344CB8AC3E}">
        <p14:creationId xmlns:p14="http://schemas.microsoft.com/office/powerpoint/2010/main" val="1635220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5b6d2f69b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Google Shape;137;g5b6d2f69bc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800788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Clr>
                <a:schemeClr val="dk1"/>
              </a:buClr>
              <a:buSzPts val="1100"/>
              <a:buFont typeface="Arial"/>
              <a:buNone/>
            </a:pPr>
            <a:r>
              <a:rPr lang="en-US" sz="1400"/>
              <a:t>Эдман тозуы-пептидтегі амин қышқылдарын секвенирлеу әдісі. Бұл әдісте аминоконцевтік қалдық басқа аминқышқыл қалдықтары арасындағы пептид байланысын бұзбай, пептидтен ыдырайды.</a:t>
            </a:r>
            <a:endParaRPr sz="1400"/>
          </a:p>
          <a:p>
            <a:pPr marL="457200" lvl="0" indent="-228600" algn="l" rtl="0">
              <a:lnSpc>
                <a:spcPct val="100000"/>
              </a:lnSpc>
              <a:spcBef>
                <a:spcPts val="0"/>
              </a:spcBef>
              <a:spcAft>
                <a:spcPts val="0"/>
              </a:spcAft>
              <a:buSzPts val="1400"/>
              <a:buNone/>
            </a:pPr>
            <a:r>
              <a:rPr lang="en-US" sz="1400"/>
              <a:t>Карбоксипептидаза-соңынан пептидті байланыстардың гидролитикалық ыдырауын катализдейтін ферменттер. Сондықтан олар экзопептидаздар болып табылады.</a:t>
            </a:r>
            <a:endParaRPr sz="1400"/>
          </a:p>
        </p:txBody>
      </p:sp>
      <p:sp>
        <p:nvSpPr>
          <p:cNvPr id="330" name="Google Shape;330;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extLst>
      <p:ext uri="{BB962C8B-B14F-4D97-AF65-F5344CB8AC3E}">
        <p14:creationId xmlns:p14="http://schemas.microsoft.com/office/powerpoint/2010/main" val="7987880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Clr>
                <a:schemeClr val="dk1"/>
              </a:buClr>
              <a:buSzPts val="1100"/>
              <a:buFont typeface="Arial"/>
              <a:buNone/>
            </a:pPr>
            <a:r>
              <a:rPr lang="en-US" sz="1400"/>
              <a:t>Амин қышқылдық талдау-пептидтің немесе ақуыздың амин қышқылдық құрамын анықтау әдісі</a:t>
            </a:r>
            <a:endParaRPr sz="1400"/>
          </a:p>
          <a:p>
            <a:pPr marL="457200" lvl="0" indent="-228600" algn="l" rtl="0">
              <a:lnSpc>
                <a:spcPct val="100000"/>
              </a:lnSpc>
              <a:spcBef>
                <a:spcPts val="0"/>
              </a:spcBef>
              <a:spcAft>
                <a:spcPts val="0"/>
              </a:spcAft>
              <a:buClr>
                <a:schemeClr val="dk1"/>
              </a:buClr>
              <a:buSzPts val="1100"/>
              <a:buFont typeface="Arial"/>
              <a:buNone/>
            </a:pPr>
            <a:r>
              <a:rPr lang="en-US" sz="1400"/>
              <a:t>Әртүрлі амин қышқылдарының әртүрлі хроматографиялық қозғалыстары бар (ұстау уақыты)</a:t>
            </a:r>
            <a:endParaRPr sz="1400"/>
          </a:p>
          <a:p>
            <a:pPr marL="457200" lvl="0" indent="-228600" algn="l" rtl="0">
              <a:lnSpc>
                <a:spcPct val="100000"/>
              </a:lnSpc>
              <a:spcBef>
                <a:spcPts val="0"/>
              </a:spcBef>
              <a:spcAft>
                <a:spcPts val="0"/>
              </a:spcAft>
              <a:buClr>
                <a:schemeClr val="dk1"/>
              </a:buClr>
              <a:buSzPts val="1100"/>
              <a:buFont typeface="Arial"/>
              <a:buNone/>
            </a:pPr>
            <a:r>
              <a:rPr lang="en-US" sz="1400"/>
              <a:t>С-шеттік А карбоксипептидазаны пептидпен өңдеу жолымен сәйкестендіреді,содан кейін сұйықтықты хроматографиямен (АА талдау) талдайды.</a:t>
            </a:r>
            <a:endParaRPr sz="1400"/>
          </a:p>
          <a:p>
            <a:pPr marL="457200" lvl="0" indent="-228600" algn="l" rtl="0">
              <a:lnSpc>
                <a:spcPct val="100000"/>
              </a:lnSpc>
              <a:spcBef>
                <a:spcPts val="0"/>
              </a:spcBef>
              <a:spcAft>
                <a:spcPts val="0"/>
              </a:spcAft>
              <a:buSzPts val="1400"/>
              <a:buNone/>
            </a:pPr>
            <a:r>
              <a:rPr lang="en-US" sz="1400"/>
              <a:t>Пептид алдымен 1-фтор-2,4-динитробензолмен (Сангер реагенті) өңделеді, ол N-соңғы аминотоптармен селективті жауап береді. Содан кейін пептид олардың амин қышқылдарына дейін гидролизденеді және N-соңғы аминқышқылдары оның N- (2,4-динитрофенил) туындысы (DNP) ретінде анықталады.</a:t>
            </a:r>
            <a:endParaRPr sz="1400"/>
          </a:p>
        </p:txBody>
      </p:sp>
      <p:sp>
        <p:nvSpPr>
          <p:cNvPr id="343" name="Google Shape;343;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extLst>
      <p:ext uri="{BB962C8B-B14F-4D97-AF65-F5344CB8AC3E}">
        <p14:creationId xmlns:p14="http://schemas.microsoft.com/office/powerpoint/2010/main" val="19420797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2" name="Google Shape;372;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749300" marR="228600" lvl="0" indent="-228600" algn="l" rtl="0">
              <a:lnSpc>
                <a:spcPct val="100000"/>
              </a:lnSpc>
              <a:spcBef>
                <a:spcPts val="1000"/>
              </a:spcBef>
              <a:spcAft>
                <a:spcPts val="0"/>
              </a:spcAft>
              <a:buClr>
                <a:schemeClr val="dk1"/>
              </a:buClr>
              <a:buSzPts val="1100"/>
              <a:buFont typeface="Arial"/>
              <a:buNone/>
            </a:pPr>
            <a:r>
              <a:rPr lang="en-US" sz="1400">
                <a:solidFill>
                  <a:srgbClr val="0B0B0B"/>
                </a:solidFill>
              </a:rPr>
              <a:t>Құрылымдық функциялары: ақуыздар дененің құрылыс блоктары деп аталады. Олар жасушалар мен тіндердегі әртүрлі құрылымдардың маңызды компоненті болып табылады. Біз сондай-ақ адам ағзасының барлық жасушаларының сыртқы мембранасында осы ақуыздарды табамыз. Біз сондай-ақ шаш, тері және бұлшық құрылымдық ақуыз таба аламыз. Ақуыздар жиі осы құрылымдарды күшейту үшін әрекет етеді. Бірге жұмыс істейтін белоктар бұлшық еттердің қысқаруы және ас қорыту жүйесі арқылы тағамның қозғалысы және т.б. сияқты дене ішінде қозғалуға мүмкіндік береді.</a:t>
            </a:r>
            <a:endParaRPr sz="1400">
              <a:solidFill>
                <a:srgbClr val="0B0B0B"/>
              </a:solidFill>
            </a:endParaRPr>
          </a:p>
          <a:p>
            <a:pPr marL="749300" marR="228600" lvl="0" indent="-228600" algn="l" rtl="0">
              <a:lnSpc>
                <a:spcPct val="100000"/>
              </a:lnSpc>
              <a:spcBef>
                <a:spcPts val="1000"/>
              </a:spcBef>
              <a:spcAft>
                <a:spcPts val="0"/>
              </a:spcAft>
              <a:buClr>
                <a:schemeClr val="dk1"/>
              </a:buClr>
              <a:buSzPts val="1100"/>
              <a:buFont typeface="Arial"/>
              <a:buNone/>
            </a:pPr>
            <a:r>
              <a:rPr lang="en-US" sz="1400">
                <a:solidFill>
                  <a:srgbClr val="0B0B0B"/>
                </a:solidFill>
              </a:rPr>
              <a:t>Қорғаныстық: ақуыздар антиденелердің негізгі компоненті болып табылады, олар біздің ағзамызды антигендер мен патогендерден қорғайды, сонымен инфекцияның алдын алады.</a:t>
            </a:r>
            <a:endParaRPr sz="1400">
              <a:solidFill>
                <a:srgbClr val="0B0B0B"/>
              </a:solidFill>
            </a:endParaRPr>
          </a:p>
          <a:p>
            <a:pPr marL="749300" marR="228600" lvl="0" indent="-228600" algn="l" rtl="0">
              <a:lnSpc>
                <a:spcPct val="100000"/>
              </a:lnSpc>
              <a:spcBef>
                <a:spcPts val="1000"/>
              </a:spcBef>
              <a:spcAft>
                <a:spcPts val="0"/>
              </a:spcAft>
              <a:buClr>
                <a:schemeClr val="dk1"/>
              </a:buClr>
              <a:buSzPts val="1100"/>
              <a:buFont typeface="Arial"/>
              <a:buNone/>
            </a:pPr>
            <a:r>
              <a:rPr lang="en-US" sz="1400">
                <a:solidFill>
                  <a:srgbClr val="0B0B0B"/>
                </a:solidFill>
              </a:rPr>
              <a:t>Гормоналды реттеу: гормондар негізінен ақуыздардан тұрады. Гормондар бұлшық ет массасын, жыныстық гормондарды, сондай-ақ өсу мен дамуды реттеуде маңызды рөл атқарады.</a:t>
            </a:r>
            <a:endParaRPr sz="1400">
              <a:solidFill>
                <a:srgbClr val="0B0B0B"/>
              </a:solidFill>
            </a:endParaRPr>
          </a:p>
          <a:p>
            <a:pPr marL="749300" marR="228600" lvl="0" indent="-228600" algn="l" rtl="0">
              <a:lnSpc>
                <a:spcPct val="100000"/>
              </a:lnSpc>
              <a:spcBef>
                <a:spcPts val="1000"/>
              </a:spcBef>
              <a:spcAft>
                <a:spcPts val="0"/>
              </a:spcAft>
              <a:buClr>
                <a:schemeClr val="dk1"/>
              </a:buClr>
              <a:buSzPts val="1100"/>
              <a:buFont typeface="Arial"/>
              <a:buNone/>
            </a:pPr>
            <a:r>
              <a:rPr lang="en-US" sz="1400">
                <a:solidFill>
                  <a:srgbClr val="0B0B0B"/>
                </a:solidFill>
              </a:rPr>
              <a:t>Ферменттер: ақуыздар биологиялық буферлер деп аталады, себебі олар ферменттер ретінде ағзада болатын көптеген биохимиялық реакцияларды реттейді.</a:t>
            </a:r>
            <a:endParaRPr sz="1400">
              <a:solidFill>
                <a:srgbClr val="0B0B0B"/>
              </a:solidFill>
            </a:endParaRPr>
          </a:p>
          <a:p>
            <a:pPr marL="520700" marR="228600" lvl="0" indent="0" algn="l" rtl="0">
              <a:lnSpc>
                <a:spcPct val="100000"/>
              </a:lnSpc>
              <a:spcBef>
                <a:spcPts val="1000"/>
              </a:spcBef>
              <a:spcAft>
                <a:spcPts val="1000"/>
              </a:spcAft>
              <a:buClr>
                <a:srgbClr val="0B0B0B"/>
              </a:buClr>
              <a:buSzPts val="1400"/>
              <a:buNone/>
            </a:pPr>
            <a:endParaRPr sz="1400">
              <a:solidFill>
                <a:srgbClr val="0B0B0B"/>
              </a:solidFill>
            </a:endParaRPr>
          </a:p>
        </p:txBody>
      </p:sp>
    </p:spTree>
    <p:extLst>
      <p:ext uri="{BB962C8B-B14F-4D97-AF65-F5344CB8AC3E}">
        <p14:creationId xmlns:p14="http://schemas.microsoft.com/office/powerpoint/2010/main" val="10218919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4254062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4" name="Google Shape;414;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371227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5b6d2f69b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3" name="Google Shape;143;g5b6d2f69bc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77380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5b6d2f69bc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g5b6d2f69bc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06769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228600" lvl="0" indent="0" algn="l" rtl="0">
              <a:lnSpc>
                <a:spcPct val="100000"/>
              </a:lnSpc>
              <a:spcBef>
                <a:spcPts val="0"/>
              </a:spcBef>
              <a:spcAft>
                <a:spcPts val="0"/>
              </a:spcAft>
              <a:buClr>
                <a:schemeClr val="dk1"/>
              </a:buClr>
              <a:buSzPts val="1100"/>
              <a:buFont typeface="Arial"/>
              <a:buNone/>
            </a:pPr>
            <a:r>
              <a:rPr lang="en-US" sz="1400">
                <a:solidFill>
                  <a:srgbClr val="0B0B0B"/>
                </a:solidFill>
                <a:latin typeface="Times New Roman"/>
                <a:ea typeface="Times New Roman"/>
                <a:cs typeface="Times New Roman"/>
                <a:sym typeface="Times New Roman"/>
              </a:rPr>
              <a:t>1.- Қышқыл ақуыздар: олар анион түрінде бар және құрамында қышқыл амин қышқылдары бар. мысалы, қан топтары.</a:t>
            </a:r>
            <a:endParaRPr sz="1400">
              <a:solidFill>
                <a:srgbClr val="0B0B0B"/>
              </a:solidFill>
              <a:latin typeface="Times New Roman"/>
              <a:ea typeface="Times New Roman"/>
              <a:cs typeface="Times New Roman"/>
              <a:sym typeface="Times New Roman"/>
            </a:endParaRPr>
          </a:p>
          <a:p>
            <a:pPr marL="0" marR="228600" lvl="0" indent="0" algn="l" rtl="0">
              <a:lnSpc>
                <a:spcPct val="100000"/>
              </a:lnSpc>
              <a:spcBef>
                <a:spcPts val="0"/>
              </a:spcBef>
              <a:spcAft>
                <a:spcPts val="0"/>
              </a:spcAft>
              <a:buClr>
                <a:schemeClr val="dk1"/>
              </a:buClr>
              <a:buSzPts val="1100"/>
              <a:buFont typeface="Arial"/>
              <a:buNone/>
            </a:pPr>
            <a:r>
              <a:rPr lang="en-US" sz="1400">
                <a:solidFill>
                  <a:srgbClr val="0B0B0B"/>
                </a:solidFill>
                <a:latin typeface="Times New Roman"/>
                <a:ea typeface="Times New Roman"/>
                <a:cs typeface="Times New Roman"/>
                <a:sym typeface="Times New Roman"/>
              </a:rPr>
              <a:t>- Негізгі белоктар: олар катион түрінде бар және негізгі амин қышқылдарына бай, мысалы. лизин, аргинин және т. б.</a:t>
            </a:r>
            <a:endParaRPr sz="1400">
              <a:solidFill>
                <a:srgbClr val="0B0B0B"/>
              </a:solidFill>
              <a:latin typeface="Times New Roman"/>
              <a:ea typeface="Times New Roman"/>
              <a:cs typeface="Times New Roman"/>
              <a:sym typeface="Times New Roman"/>
            </a:endParaRPr>
          </a:p>
          <a:p>
            <a:pPr marL="0" marR="228600" lvl="0" indent="0" algn="l" rtl="0">
              <a:lnSpc>
                <a:spcPct val="100000"/>
              </a:lnSpc>
              <a:spcBef>
                <a:spcPts val="0"/>
              </a:spcBef>
              <a:spcAft>
                <a:spcPts val="0"/>
              </a:spcAft>
              <a:buClr>
                <a:schemeClr val="dk1"/>
              </a:buClr>
              <a:buSzPts val="1100"/>
              <a:buFont typeface="Arial"/>
              <a:buNone/>
            </a:pPr>
            <a:r>
              <a:rPr lang="en-US" sz="1400">
                <a:solidFill>
                  <a:srgbClr val="0B0B0B"/>
                </a:solidFill>
                <a:latin typeface="Times New Roman"/>
                <a:ea typeface="Times New Roman"/>
                <a:cs typeface="Times New Roman"/>
                <a:sym typeface="Times New Roman"/>
              </a:rPr>
              <a:t>2. - Қарапайым ақуыздар: бұл ақуыздар тек амин қышқылдарынан тұрады. мысалы, альбуминдер, глобулиндер, проламиндер және т. б.</a:t>
            </a:r>
            <a:endParaRPr sz="1400">
              <a:solidFill>
                <a:srgbClr val="0B0B0B"/>
              </a:solidFill>
              <a:latin typeface="Times New Roman"/>
              <a:ea typeface="Times New Roman"/>
              <a:cs typeface="Times New Roman"/>
              <a:sym typeface="Times New Roman"/>
            </a:endParaRPr>
          </a:p>
          <a:p>
            <a:pPr marL="0" marR="228600" lvl="0" indent="0" algn="l" rtl="0">
              <a:lnSpc>
                <a:spcPct val="100000"/>
              </a:lnSpc>
              <a:spcBef>
                <a:spcPts val="0"/>
              </a:spcBef>
              <a:spcAft>
                <a:spcPts val="0"/>
              </a:spcAft>
              <a:buClr>
                <a:schemeClr val="dk1"/>
              </a:buClr>
              <a:buSzPts val="1100"/>
              <a:buFont typeface="Arial"/>
              <a:buNone/>
            </a:pPr>
            <a:r>
              <a:rPr lang="en-US" sz="1400">
                <a:solidFill>
                  <a:srgbClr val="0B0B0B"/>
                </a:solidFill>
                <a:latin typeface="Times New Roman"/>
                <a:ea typeface="Times New Roman"/>
                <a:cs typeface="Times New Roman"/>
                <a:sym typeface="Times New Roman"/>
              </a:rPr>
              <a:t>- Ұштасқан белоктар: бұл протез тобы деп аталатын аминқышқылды емес заттың сипаттамасымен үйлескен күрделі белоктар</a:t>
            </a:r>
            <a:endParaRPr sz="1400">
              <a:solidFill>
                <a:srgbClr val="0B0B0B"/>
              </a:solidFill>
              <a:latin typeface="Times New Roman"/>
              <a:ea typeface="Times New Roman"/>
              <a:cs typeface="Times New Roman"/>
              <a:sym typeface="Times New Roman"/>
            </a:endParaRPr>
          </a:p>
          <a:p>
            <a:pPr marL="0" marR="228600" lvl="0" indent="0" algn="l" rtl="0">
              <a:lnSpc>
                <a:spcPct val="100000"/>
              </a:lnSpc>
              <a:spcBef>
                <a:spcPts val="0"/>
              </a:spcBef>
              <a:spcAft>
                <a:spcPts val="0"/>
              </a:spcAft>
              <a:buClr>
                <a:schemeClr val="dk1"/>
              </a:buClr>
              <a:buSzPts val="1100"/>
              <a:buFont typeface="Arial"/>
              <a:buNone/>
            </a:pPr>
            <a:r>
              <a:rPr lang="en-US" sz="1400">
                <a:solidFill>
                  <a:srgbClr val="0B0B0B"/>
                </a:solidFill>
                <a:latin typeface="Times New Roman"/>
                <a:ea typeface="Times New Roman"/>
                <a:cs typeface="Times New Roman"/>
                <a:sym typeface="Times New Roman"/>
              </a:rPr>
              <a:t>3. -Фиброзды ақуыз (склеропротеин): біз бұл ақуыздарды жануарлардың суда ерімейтінінен таба аламыз. Талшықты белоктар протеолитикалық ферменттерге төзімді, ширатылған және талшықты қалыптастыра отырып, жіп тәрізді құрылымдарда бар. мысалы, коллаген, актин және миозин, шаштар, тырнақтар, қауырсындар және т. б.</a:t>
            </a:r>
            <a:endParaRPr sz="1400">
              <a:solidFill>
                <a:srgbClr val="0B0B0B"/>
              </a:solidFill>
              <a:latin typeface="Times New Roman"/>
              <a:ea typeface="Times New Roman"/>
              <a:cs typeface="Times New Roman"/>
              <a:sym typeface="Times New Roman"/>
            </a:endParaRPr>
          </a:p>
          <a:p>
            <a:pPr marL="0" marR="228600" lvl="0" indent="0" algn="l" rtl="0">
              <a:lnSpc>
                <a:spcPct val="100000"/>
              </a:lnSpc>
              <a:spcBef>
                <a:spcPts val="0"/>
              </a:spcBef>
              <a:spcAft>
                <a:spcPts val="0"/>
              </a:spcAft>
              <a:buSzPts val="1400"/>
              <a:buNone/>
            </a:pPr>
            <a:r>
              <a:rPr lang="en-US" sz="1400">
                <a:solidFill>
                  <a:srgbClr val="0B0B0B"/>
                </a:solidFill>
                <a:latin typeface="Times New Roman"/>
                <a:ea typeface="Times New Roman"/>
                <a:cs typeface="Times New Roman"/>
                <a:sym typeface="Times New Roman"/>
              </a:rPr>
              <a:t>- Глобулярлық ақуыздар: бұл ақуыздар, талшықты ақуыздарға қарағанда суда ериді. Олар сопақ немесе сфералық молекулалардың түзілуімен, мысалы, альбумин, инсулин және окситоцин сияқты гормондар сияқты полипептидтерден тұрады.</a:t>
            </a:r>
            <a:endParaRPr sz="1400">
              <a:solidFill>
                <a:srgbClr val="0B0B0B"/>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923711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аминқышқылдар</a:t>
            </a:r>
            <a:endParaRPr/>
          </a:p>
        </p:txBody>
      </p:sp>
    </p:spTree>
    <p:extLst>
      <p:ext uri="{BB962C8B-B14F-4D97-AF65-F5344CB8AC3E}">
        <p14:creationId xmlns:p14="http://schemas.microsoft.com/office/powerpoint/2010/main" val="707632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143983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228600" lvl="0" indent="0" algn="l" rtl="0">
              <a:lnSpc>
                <a:spcPct val="100000"/>
              </a:lnSpc>
              <a:spcBef>
                <a:spcPts val="0"/>
              </a:spcBef>
              <a:spcAft>
                <a:spcPts val="0"/>
              </a:spcAft>
              <a:buClr>
                <a:schemeClr val="dk1"/>
              </a:buClr>
              <a:buSzPts val="1100"/>
              <a:buFont typeface="Arial"/>
              <a:buNone/>
            </a:pPr>
            <a:r>
              <a:rPr lang="en-US" sz="1400">
                <a:solidFill>
                  <a:srgbClr val="0B0B0B"/>
                </a:solidFill>
                <a:latin typeface="Times New Roman"/>
                <a:ea typeface="Times New Roman"/>
                <a:cs typeface="Times New Roman"/>
                <a:sym typeface="Times New Roman"/>
              </a:rPr>
              <a:t>Қарапайым ақуыздар: бұл ақуыздар тек амин қышқылдарынан тұрады. мысалы, альбуминдер, глобулиндер, проламиндер және т. б.</a:t>
            </a:r>
            <a:endParaRPr sz="1400">
              <a:solidFill>
                <a:srgbClr val="0B0B0B"/>
              </a:solidFill>
              <a:latin typeface="Times New Roman"/>
              <a:ea typeface="Times New Roman"/>
              <a:cs typeface="Times New Roman"/>
              <a:sym typeface="Times New Roman"/>
            </a:endParaRPr>
          </a:p>
          <a:p>
            <a:pPr marL="0" marR="228600" lvl="0" indent="0" algn="l" rtl="0">
              <a:lnSpc>
                <a:spcPct val="100000"/>
              </a:lnSpc>
              <a:spcBef>
                <a:spcPts val="0"/>
              </a:spcBef>
              <a:spcAft>
                <a:spcPts val="0"/>
              </a:spcAft>
              <a:buClr>
                <a:schemeClr val="dk1"/>
              </a:buClr>
              <a:buSzPts val="1100"/>
              <a:buFont typeface="Arial"/>
              <a:buNone/>
            </a:pPr>
            <a:r>
              <a:rPr lang="en-US" sz="1400">
                <a:solidFill>
                  <a:srgbClr val="0B0B0B"/>
                </a:solidFill>
                <a:latin typeface="Times New Roman"/>
                <a:ea typeface="Times New Roman"/>
                <a:cs typeface="Times New Roman"/>
                <a:sym typeface="Times New Roman"/>
              </a:rPr>
              <a:t>Конъюгирленген белоктар: бұл протездік топ деп аталатын амин қышқылдық емес заттың сипаттамасымен үйлескен күрделі белоктар. Бұл келесі түрлері: -</a:t>
            </a:r>
            <a:endParaRPr sz="1400">
              <a:solidFill>
                <a:srgbClr val="0B0B0B"/>
              </a:solidFill>
              <a:latin typeface="Times New Roman"/>
              <a:ea typeface="Times New Roman"/>
              <a:cs typeface="Times New Roman"/>
              <a:sym typeface="Times New Roman"/>
            </a:endParaRPr>
          </a:p>
          <a:p>
            <a:pPr marL="0" marR="228600" lvl="0" indent="0" algn="l" rtl="0">
              <a:lnSpc>
                <a:spcPct val="100000"/>
              </a:lnSpc>
              <a:spcBef>
                <a:spcPts val="0"/>
              </a:spcBef>
              <a:spcAft>
                <a:spcPts val="0"/>
              </a:spcAft>
              <a:buClr>
                <a:schemeClr val="dk1"/>
              </a:buClr>
              <a:buSzPts val="1100"/>
              <a:buFont typeface="Arial"/>
              <a:buNone/>
            </a:pPr>
            <a:r>
              <a:rPr lang="en-US" sz="1400">
                <a:solidFill>
                  <a:srgbClr val="0B0B0B"/>
                </a:solidFill>
                <a:latin typeface="Times New Roman"/>
                <a:ea typeface="Times New Roman"/>
                <a:cs typeface="Times New Roman"/>
                <a:sym typeface="Times New Roman"/>
              </a:rPr>
              <a:t>Нуклеопротеиндер: ақуыз және нуклеин қышқылының комбинациясы</a:t>
            </a:r>
            <a:endParaRPr sz="1400">
              <a:solidFill>
                <a:srgbClr val="0B0B0B"/>
              </a:solidFill>
              <a:latin typeface="Times New Roman"/>
              <a:ea typeface="Times New Roman"/>
              <a:cs typeface="Times New Roman"/>
              <a:sym typeface="Times New Roman"/>
            </a:endParaRPr>
          </a:p>
          <a:p>
            <a:pPr marL="0" marR="228600" lvl="0" indent="0" algn="l" rtl="0">
              <a:lnSpc>
                <a:spcPct val="100000"/>
              </a:lnSpc>
              <a:spcBef>
                <a:spcPts val="0"/>
              </a:spcBef>
              <a:spcAft>
                <a:spcPts val="0"/>
              </a:spcAft>
              <a:buClr>
                <a:schemeClr val="dk1"/>
              </a:buClr>
              <a:buSzPts val="1100"/>
              <a:buFont typeface="Arial"/>
              <a:buNone/>
            </a:pPr>
            <a:r>
              <a:rPr lang="en-US" sz="1400">
                <a:solidFill>
                  <a:srgbClr val="0B0B0B"/>
                </a:solidFill>
                <a:latin typeface="Times New Roman"/>
                <a:ea typeface="Times New Roman"/>
                <a:cs typeface="Times New Roman"/>
                <a:sym typeface="Times New Roman"/>
              </a:rPr>
              <a:t>Ұн протездері: ақуыздар мен көмірсулардың комбинациясы (&gt;4%)</a:t>
            </a:r>
            <a:endParaRPr sz="1400">
              <a:solidFill>
                <a:srgbClr val="0B0B0B"/>
              </a:solidFill>
              <a:latin typeface="Times New Roman"/>
              <a:ea typeface="Times New Roman"/>
              <a:cs typeface="Times New Roman"/>
              <a:sym typeface="Times New Roman"/>
            </a:endParaRPr>
          </a:p>
          <a:p>
            <a:pPr marL="0" marR="228600" lvl="0" indent="0" algn="l" rtl="0">
              <a:lnSpc>
                <a:spcPct val="100000"/>
              </a:lnSpc>
              <a:spcBef>
                <a:spcPts val="0"/>
              </a:spcBef>
              <a:spcAft>
                <a:spcPts val="0"/>
              </a:spcAft>
              <a:buClr>
                <a:schemeClr val="dk1"/>
              </a:buClr>
              <a:buSzPts val="1100"/>
              <a:buFont typeface="Arial"/>
              <a:buNone/>
            </a:pPr>
            <a:r>
              <a:rPr lang="en-US" sz="1400">
                <a:solidFill>
                  <a:srgbClr val="0B0B0B"/>
                </a:solidFill>
                <a:latin typeface="Times New Roman"/>
                <a:ea typeface="Times New Roman"/>
                <a:cs typeface="Times New Roman"/>
                <a:sym typeface="Times New Roman"/>
              </a:rPr>
              <a:t>Гликопротеиндер: ақуыздар мен көмірсулардың комбинациясы (&lt;4%)</a:t>
            </a:r>
            <a:endParaRPr sz="1400">
              <a:solidFill>
                <a:srgbClr val="0B0B0B"/>
              </a:solidFill>
              <a:latin typeface="Times New Roman"/>
              <a:ea typeface="Times New Roman"/>
              <a:cs typeface="Times New Roman"/>
              <a:sym typeface="Times New Roman"/>
            </a:endParaRPr>
          </a:p>
          <a:p>
            <a:pPr marL="0" marR="228600" lvl="0" indent="0" algn="l" rtl="0">
              <a:lnSpc>
                <a:spcPct val="100000"/>
              </a:lnSpc>
              <a:spcBef>
                <a:spcPts val="0"/>
              </a:spcBef>
              <a:spcAft>
                <a:spcPts val="0"/>
              </a:spcAft>
              <a:buClr>
                <a:schemeClr val="dk1"/>
              </a:buClr>
              <a:buSzPts val="1100"/>
              <a:buFont typeface="Arial"/>
              <a:buNone/>
            </a:pPr>
            <a:r>
              <a:rPr lang="en-US" sz="1400">
                <a:solidFill>
                  <a:srgbClr val="0B0B0B"/>
                </a:solidFill>
                <a:latin typeface="Times New Roman"/>
                <a:ea typeface="Times New Roman"/>
                <a:cs typeface="Times New Roman"/>
                <a:sym typeface="Times New Roman"/>
              </a:rPr>
              <a:t>Хромопротеиндер: ақуыздар мен түсті пигменттердің комбинациясы.</a:t>
            </a:r>
            <a:endParaRPr sz="1400">
              <a:solidFill>
                <a:srgbClr val="0B0B0B"/>
              </a:solidFill>
              <a:latin typeface="Times New Roman"/>
              <a:ea typeface="Times New Roman"/>
              <a:cs typeface="Times New Roman"/>
              <a:sym typeface="Times New Roman"/>
            </a:endParaRPr>
          </a:p>
          <a:p>
            <a:pPr marL="0" marR="228600" lvl="0" indent="0" algn="l" rtl="0">
              <a:lnSpc>
                <a:spcPct val="100000"/>
              </a:lnSpc>
              <a:spcBef>
                <a:spcPts val="0"/>
              </a:spcBef>
              <a:spcAft>
                <a:spcPts val="0"/>
              </a:spcAft>
              <a:buClr>
                <a:schemeClr val="dk1"/>
              </a:buClr>
              <a:buSzPts val="1100"/>
              <a:buFont typeface="Arial"/>
              <a:buNone/>
            </a:pPr>
            <a:r>
              <a:rPr lang="en-US" sz="1400">
                <a:solidFill>
                  <a:srgbClr val="0B0B0B"/>
                </a:solidFill>
                <a:latin typeface="Times New Roman"/>
                <a:ea typeface="Times New Roman"/>
                <a:cs typeface="Times New Roman"/>
                <a:sym typeface="Times New Roman"/>
              </a:rPr>
              <a:t>Липопротеиндер: ақуыздар мен липидтердің комбинациясы.</a:t>
            </a:r>
            <a:endParaRPr sz="1400">
              <a:solidFill>
                <a:srgbClr val="0B0B0B"/>
              </a:solidFill>
              <a:latin typeface="Times New Roman"/>
              <a:ea typeface="Times New Roman"/>
              <a:cs typeface="Times New Roman"/>
              <a:sym typeface="Times New Roman"/>
            </a:endParaRPr>
          </a:p>
          <a:p>
            <a:pPr marL="0" marR="228600" lvl="0" indent="0" algn="l" rtl="0">
              <a:lnSpc>
                <a:spcPct val="100000"/>
              </a:lnSpc>
              <a:spcBef>
                <a:spcPts val="0"/>
              </a:spcBef>
              <a:spcAft>
                <a:spcPts val="0"/>
              </a:spcAft>
              <a:buClr>
                <a:schemeClr val="dk1"/>
              </a:buClr>
              <a:buSzPts val="1100"/>
              <a:buFont typeface="Arial"/>
              <a:buNone/>
            </a:pPr>
            <a:r>
              <a:rPr lang="en-US" sz="1400">
                <a:solidFill>
                  <a:srgbClr val="0B0B0B"/>
                </a:solidFill>
                <a:latin typeface="Times New Roman"/>
                <a:ea typeface="Times New Roman"/>
                <a:cs typeface="Times New Roman"/>
                <a:sym typeface="Times New Roman"/>
              </a:rPr>
              <a:t>Металлопротеин: металл ақуыздары мен иондарының комбинациясы.</a:t>
            </a:r>
            <a:endParaRPr sz="1400">
              <a:solidFill>
                <a:srgbClr val="0B0B0B"/>
              </a:solidFill>
              <a:latin typeface="Times New Roman"/>
              <a:ea typeface="Times New Roman"/>
              <a:cs typeface="Times New Roman"/>
              <a:sym typeface="Times New Roman"/>
            </a:endParaRPr>
          </a:p>
          <a:p>
            <a:pPr marL="0" marR="228600" lvl="0" indent="0" algn="l" rtl="0">
              <a:lnSpc>
                <a:spcPct val="100000"/>
              </a:lnSpc>
              <a:spcBef>
                <a:spcPts val="0"/>
              </a:spcBef>
              <a:spcAft>
                <a:spcPts val="0"/>
              </a:spcAft>
              <a:buSzPts val="1400"/>
              <a:buNone/>
            </a:pPr>
            <a:r>
              <a:rPr lang="en-US" sz="1400">
                <a:solidFill>
                  <a:srgbClr val="0B0B0B"/>
                </a:solidFill>
                <a:latin typeface="Times New Roman"/>
                <a:ea typeface="Times New Roman"/>
                <a:cs typeface="Times New Roman"/>
                <a:sym typeface="Times New Roman"/>
              </a:rPr>
              <a:t>Фосфопротеин: ақуыздар мен фосфат тобының комбинациясы.</a:t>
            </a:r>
            <a:endParaRPr sz="1400">
              <a:solidFill>
                <a:srgbClr val="0B0B0B"/>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742555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b="1" i="1">
                <a:highlight>
                  <a:srgbClr val="FFFFFF"/>
                </a:highlight>
              </a:rPr>
              <a:t>Белоктар-бұл өте ерекше тәртіпте бір-бірімен байланысты көптеген аминқышқыл қалдықтары бар өте үлкен молекулалар. Ақуыздардың ұзындығы 50 амин қышқылынан бастап 33 423 амин қышқылдары бар ең үлкен белгілі ақуызға дейін мөлшері бар. 50-ден кем амин қышқылдары бар макромолекулалар пептидтер ретінде белгілі.</a:t>
            </a:r>
            <a:endParaRPr sz="1400" b="1"/>
          </a:p>
        </p:txBody>
      </p:sp>
    </p:spTree>
    <p:extLst>
      <p:ext uri="{BB962C8B-B14F-4D97-AF65-F5344CB8AC3E}">
        <p14:creationId xmlns:p14="http://schemas.microsoft.com/office/powerpoint/2010/main" val="366172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Титульный слайд"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5463778" y="1371601"/>
            <a:ext cx="4388644" cy="20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8"/>
        <p:cNvGrpSpPr/>
        <p:nvPr/>
      </p:nvGrpSpPr>
      <p:grpSpPr>
        <a:xfrm>
          <a:off x="0" y="0"/>
          <a:ext cx="0" cy="0"/>
          <a:chOff x="0" y="0"/>
          <a:chExt cx="0" cy="0"/>
        </a:xfrm>
      </p:grpSpPr>
      <p:sp>
        <p:nvSpPr>
          <p:cNvPr id="89" name="Google Shape;89;p14"/>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5200"/>
              <a:buNone/>
              <a:defRPr sz="5200"/>
            </a:lvl1pPr>
            <a:lvl2pPr lvl="1" algn="ctr" rtl="0">
              <a:lnSpc>
                <a:spcPct val="100000"/>
              </a:lnSpc>
              <a:spcBef>
                <a:spcPts val="0"/>
              </a:spcBef>
              <a:spcAft>
                <a:spcPts val="0"/>
              </a:spcAft>
              <a:buSzPts val="5200"/>
              <a:buNone/>
              <a:defRPr sz="5200"/>
            </a:lvl2pPr>
            <a:lvl3pPr lvl="2" algn="ctr" rtl="0">
              <a:lnSpc>
                <a:spcPct val="100000"/>
              </a:lnSpc>
              <a:spcBef>
                <a:spcPts val="0"/>
              </a:spcBef>
              <a:spcAft>
                <a:spcPts val="0"/>
              </a:spcAft>
              <a:buSzPts val="5200"/>
              <a:buNone/>
              <a:defRPr sz="5200"/>
            </a:lvl3pPr>
            <a:lvl4pPr lvl="3" algn="ctr" rtl="0">
              <a:lnSpc>
                <a:spcPct val="100000"/>
              </a:lnSpc>
              <a:spcBef>
                <a:spcPts val="0"/>
              </a:spcBef>
              <a:spcAft>
                <a:spcPts val="0"/>
              </a:spcAft>
              <a:buSzPts val="5200"/>
              <a:buNone/>
              <a:defRPr sz="5200"/>
            </a:lvl4pPr>
            <a:lvl5pPr lvl="4" algn="ctr" rtl="0">
              <a:lnSpc>
                <a:spcPct val="100000"/>
              </a:lnSpc>
              <a:spcBef>
                <a:spcPts val="0"/>
              </a:spcBef>
              <a:spcAft>
                <a:spcPts val="0"/>
              </a:spcAft>
              <a:buSzPts val="5200"/>
              <a:buNone/>
              <a:defRPr sz="5200"/>
            </a:lvl5pPr>
            <a:lvl6pPr lvl="5" algn="ctr" rtl="0">
              <a:lnSpc>
                <a:spcPct val="100000"/>
              </a:lnSpc>
              <a:spcBef>
                <a:spcPts val="0"/>
              </a:spcBef>
              <a:spcAft>
                <a:spcPts val="0"/>
              </a:spcAft>
              <a:buSzPts val="5200"/>
              <a:buNone/>
              <a:defRPr sz="5200"/>
            </a:lvl6pPr>
            <a:lvl7pPr lvl="6" algn="ctr" rtl="0">
              <a:lnSpc>
                <a:spcPct val="100000"/>
              </a:lnSpc>
              <a:spcBef>
                <a:spcPts val="0"/>
              </a:spcBef>
              <a:spcAft>
                <a:spcPts val="0"/>
              </a:spcAft>
              <a:buSzPts val="5200"/>
              <a:buNone/>
              <a:defRPr sz="5200"/>
            </a:lvl7pPr>
            <a:lvl8pPr lvl="7" algn="ctr" rtl="0">
              <a:lnSpc>
                <a:spcPct val="100000"/>
              </a:lnSpc>
              <a:spcBef>
                <a:spcPts val="0"/>
              </a:spcBef>
              <a:spcAft>
                <a:spcPts val="0"/>
              </a:spcAft>
              <a:buSzPts val="5200"/>
              <a:buNone/>
              <a:defRPr sz="5200"/>
            </a:lvl8pPr>
            <a:lvl9pPr lvl="8" algn="ctr" rtl="0">
              <a:lnSpc>
                <a:spcPct val="100000"/>
              </a:lnSpc>
              <a:spcBef>
                <a:spcPts val="0"/>
              </a:spcBef>
              <a:spcAft>
                <a:spcPts val="0"/>
              </a:spcAft>
              <a:buSzPts val="5200"/>
              <a:buNone/>
              <a:defRPr sz="5200"/>
            </a:lvl9pPr>
          </a:lstStyle>
          <a:p>
            <a:endParaRPr/>
          </a:p>
        </p:txBody>
      </p:sp>
      <p:sp>
        <p:nvSpPr>
          <p:cNvPr id="90" name="Google Shape;90;p14"/>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91" name="Google Shape;91;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2"/>
        <p:cNvGrpSpPr/>
        <p:nvPr/>
      </p:nvGrpSpPr>
      <p:grpSpPr>
        <a:xfrm>
          <a:off x="0" y="0"/>
          <a:ext cx="0" cy="0"/>
          <a:chOff x="0" y="0"/>
          <a:chExt cx="0" cy="0"/>
        </a:xfrm>
      </p:grpSpPr>
      <p:sp>
        <p:nvSpPr>
          <p:cNvPr id="93" name="Google Shape;93;p15"/>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3600"/>
              <a:buNone/>
              <a:defRPr sz="3600"/>
            </a:lvl1pPr>
            <a:lvl2pPr lvl="1" algn="ctr" rtl="0">
              <a:lnSpc>
                <a:spcPct val="100000"/>
              </a:lnSpc>
              <a:spcBef>
                <a:spcPts val="0"/>
              </a:spcBef>
              <a:spcAft>
                <a:spcPts val="0"/>
              </a:spcAft>
              <a:buSzPts val="3600"/>
              <a:buNone/>
              <a:defRPr sz="3600"/>
            </a:lvl2pPr>
            <a:lvl3pPr lvl="2" algn="ctr" rtl="0">
              <a:lnSpc>
                <a:spcPct val="100000"/>
              </a:lnSpc>
              <a:spcBef>
                <a:spcPts val="0"/>
              </a:spcBef>
              <a:spcAft>
                <a:spcPts val="0"/>
              </a:spcAft>
              <a:buSzPts val="3600"/>
              <a:buNone/>
              <a:defRPr sz="3600"/>
            </a:lvl3pPr>
            <a:lvl4pPr lvl="3" algn="ctr" rtl="0">
              <a:lnSpc>
                <a:spcPct val="100000"/>
              </a:lnSpc>
              <a:spcBef>
                <a:spcPts val="0"/>
              </a:spcBef>
              <a:spcAft>
                <a:spcPts val="0"/>
              </a:spcAft>
              <a:buSzPts val="3600"/>
              <a:buNone/>
              <a:defRPr sz="3600"/>
            </a:lvl4pPr>
            <a:lvl5pPr lvl="4" algn="ctr" rtl="0">
              <a:lnSpc>
                <a:spcPct val="100000"/>
              </a:lnSpc>
              <a:spcBef>
                <a:spcPts val="0"/>
              </a:spcBef>
              <a:spcAft>
                <a:spcPts val="0"/>
              </a:spcAft>
              <a:buSzPts val="3600"/>
              <a:buNone/>
              <a:defRPr sz="3600"/>
            </a:lvl5pPr>
            <a:lvl6pPr lvl="5" algn="ctr" rtl="0">
              <a:lnSpc>
                <a:spcPct val="100000"/>
              </a:lnSpc>
              <a:spcBef>
                <a:spcPts val="0"/>
              </a:spcBef>
              <a:spcAft>
                <a:spcPts val="0"/>
              </a:spcAft>
              <a:buSzPts val="3600"/>
              <a:buNone/>
              <a:defRPr sz="3600"/>
            </a:lvl6pPr>
            <a:lvl7pPr lvl="6" algn="ctr" rtl="0">
              <a:lnSpc>
                <a:spcPct val="100000"/>
              </a:lnSpc>
              <a:spcBef>
                <a:spcPts val="0"/>
              </a:spcBef>
              <a:spcAft>
                <a:spcPts val="0"/>
              </a:spcAft>
              <a:buSzPts val="3600"/>
              <a:buNone/>
              <a:defRPr sz="3600"/>
            </a:lvl7pPr>
            <a:lvl8pPr lvl="7" algn="ctr" rtl="0">
              <a:lnSpc>
                <a:spcPct val="100000"/>
              </a:lnSpc>
              <a:spcBef>
                <a:spcPts val="0"/>
              </a:spcBef>
              <a:spcAft>
                <a:spcPts val="0"/>
              </a:spcAft>
              <a:buSzPts val="3600"/>
              <a:buNone/>
              <a:defRPr sz="3600"/>
            </a:lvl8pPr>
            <a:lvl9pPr lvl="8" algn="ctr" rtl="0">
              <a:lnSpc>
                <a:spcPct val="100000"/>
              </a:lnSpc>
              <a:spcBef>
                <a:spcPts val="0"/>
              </a:spcBef>
              <a:spcAft>
                <a:spcPts val="0"/>
              </a:spcAft>
              <a:buSzPts val="3600"/>
              <a:buNone/>
              <a:defRPr sz="3600"/>
            </a:lvl9pPr>
          </a:lstStyle>
          <a:p>
            <a:endParaRPr/>
          </a:p>
        </p:txBody>
      </p:sp>
      <p:sp>
        <p:nvSpPr>
          <p:cNvPr id="94" name="Google Shape;94;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5"/>
        <p:cNvGrpSpPr/>
        <p:nvPr/>
      </p:nvGrpSpPr>
      <p:grpSpPr>
        <a:xfrm>
          <a:off x="0" y="0"/>
          <a:ext cx="0" cy="0"/>
          <a:chOff x="0" y="0"/>
          <a:chExt cx="0" cy="0"/>
        </a:xfrm>
      </p:grpSpPr>
      <p:sp>
        <p:nvSpPr>
          <p:cNvPr id="96" name="Google Shape;96;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97" name="Google Shape;97;p1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1600"/>
              </a:spcBef>
              <a:spcAft>
                <a:spcPts val="0"/>
              </a:spcAft>
              <a:buSzPts val="14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98" name="Google Shape;98;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9"/>
        <p:cNvGrpSpPr/>
        <p:nvPr/>
      </p:nvGrpSpPr>
      <p:grpSpPr>
        <a:xfrm>
          <a:off x="0" y="0"/>
          <a:ext cx="0" cy="0"/>
          <a:chOff x="0" y="0"/>
          <a:chExt cx="0" cy="0"/>
        </a:xfrm>
      </p:grpSpPr>
      <p:sp>
        <p:nvSpPr>
          <p:cNvPr id="100" name="Google Shape;100;p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01" name="Google Shape;101;p17"/>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102" name="Google Shape;102;p17"/>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103" name="Google Shape;103;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4"/>
        <p:cNvGrpSpPr/>
        <p:nvPr/>
      </p:nvGrpSpPr>
      <p:grpSpPr>
        <a:xfrm>
          <a:off x="0" y="0"/>
          <a:ext cx="0" cy="0"/>
          <a:chOff x="0" y="0"/>
          <a:chExt cx="0" cy="0"/>
        </a:xfrm>
      </p:grpSpPr>
      <p:sp>
        <p:nvSpPr>
          <p:cNvPr id="105" name="Google Shape;105;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06" name="Google Shape;106;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7"/>
        <p:cNvGrpSpPr/>
        <p:nvPr/>
      </p:nvGrpSpPr>
      <p:grpSpPr>
        <a:xfrm>
          <a:off x="0" y="0"/>
          <a:ext cx="0" cy="0"/>
          <a:chOff x="0" y="0"/>
          <a:chExt cx="0" cy="0"/>
        </a:xfrm>
      </p:grpSpPr>
      <p:sp>
        <p:nvSpPr>
          <p:cNvPr id="108" name="Google Shape;108;p19"/>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rtl="0">
              <a:lnSpc>
                <a:spcPct val="100000"/>
              </a:lnSpc>
              <a:spcBef>
                <a:spcPts val="0"/>
              </a:spcBef>
              <a:spcAft>
                <a:spcPts val="0"/>
              </a:spcAft>
              <a:buSzPts val="2400"/>
              <a:buNone/>
              <a:defRPr sz="2400"/>
            </a:lvl1pPr>
            <a:lvl2pPr lvl="1" algn="l" rtl="0">
              <a:lnSpc>
                <a:spcPct val="100000"/>
              </a:lnSpc>
              <a:spcBef>
                <a:spcPts val="0"/>
              </a:spcBef>
              <a:spcAft>
                <a:spcPts val="0"/>
              </a:spcAft>
              <a:buSzPts val="2400"/>
              <a:buNone/>
              <a:defRPr sz="2400"/>
            </a:lvl2pPr>
            <a:lvl3pPr lvl="2" algn="l" rtl="0">
              <a:lnSpc>
                <a:spcPct val="100000"/>
              </a:lnSpc>
              <a:spcBef>
                <a:spcPts val="0"/>
              </a:spcBef>
              <a:spcAft>
                <a:spcPts val="0"/>
              </a:spcAft>
              <a:buSzPts val="2400"/>
              <a:buNone/>
              <a:defRPr sz="2400"/>
            </a:lvl3pPr>
            <a:lvl4pPr lvl="3" algn="l" rtl="0">
              <a:lnSpc>
                <a:spcPct val="100000"/>
              </a:lnSpc>
              <a:spcBef>
                <a:spcPts val="0"/>
              </a:spcBef>
              <a:spcAft>
                <a:spcPts val="0"/>
              </a:spcAft>
              <a:buSzPts val="2400"/>
              <a:buNone/>
              <a:defRPr sz="2400"/>
            </a:lvl4pPr>
            <a:lvl5pPr lvl="4" algn="l" rtl="0">
              <a:lnSpc>
                <a:spcPct val="100000"/>
              </a:lnSpc>
              <a:spcBef>
                <a:spcPts val="0"/>
              </a:spcBef>
              <a:spcAft>
                <a:spcPts val="0"/>
              </a:spcAft>
              <a:buSzPts val="2400"/>
              <a:buNone/>
              <a:defRPr sz="2400"/>
            </a:lvl5pPr>
            <a:lvl6pPr lvl="5" algn="l" rtl="0">
              <a:lnSpc>
                <a:spcPct val="100000"/>
              </a:lnSpc>
              <a:spcBef>
                <a:spcPts val="0"/>
              </a:spcBef>
              <a:spcAft>
                <a:spcPts val="0"/>
              </a:spcAft>
              <a:buSzPts val="2400"/>
              <a:buNone/>
              <a:defRPr sz="2400"/>
            </a:lvl6pPr>
            <a:lvl7pPr lvl="6" algn="l" rtl="0">
              <a:lnSpc>
                <a:spcPct val="100000"/>
              </a:lnSpc>
              <a:spcBef>
                <a:spcPts val="0"/>
              </a:spcBef>
              <a:spcAft>
                <a:spcPts val="0"/>
              </a:spcAft>
              <a:buSzPts val="2400"/>
              <a:buNone/>
              <a:defRPr sz="2400"/>
            </a:lvl7pPr>
            <a:lvl8pPr lvl="7" algn="l" rtl="0">
              <a:lnSpc>
                <a:spcPct val="100000"/>
              </a:lnSpc>
              <a:spcBef>
                <a:spcPts val="0"/>
              </a:spcBef>
              <a:spcAft>
                <a:spcPts val="0"/>
              </a:spcAft>
              <a:buSzPts val="2400"/>
              <a:buNone/>
              <a:defRPr sz="2400"/>
            </a:lvl8pPr>
            <a:lvl9pPr lvl="8" algn="l" rtl="0">
              <a:lnSpc>
                <a:spcPct val="100000"/>
              </a:lnSpc>
              <a:spcBef>
                <a:spcPts val="0"/>
              </a:spcBef>
              <a:spcAft>
                <a:spcPts val="0"/>
              </a:spcAft>
              <a:buSzPts val="2400"/>
              <a:buNone/>
              <a:defRPr sz="2400"/>
            </a:lvl9pPr>
          </a:lstStyle>
          <a:p>
            <a:endParaRPr/>
          </a:p>
        </p:txBody>
      </p:sp>
      <p:sp>
        <p:nvSpPr>
          <p:cNvPr id="109" name="Google Shape;109;p19"/>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rtl="0">
              <a:lnSpc>
                <a:spcPct val="115000"/>
              </a:lnSpc>
              <a:spcBef>
                <a:spcPts val="0"/>
              </a:spcBef>
              <a:spcAft>
                <a:spcPts val="0"/>
              </a:spcAft>
              <a:buSzPts val="1200"/>
              <a:buChar char="●"/>
              <a:defRPr sz="12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110" name="Google Shape;110;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11"/>
        <p:cNvGrpSpPr/>
        <p:nvPr/>
      </p:nvGrpSpPr>
      <p:grpSpPr>
        <a:xfrm>
          <a:off x="0" y="0"/>
          <a:ext cx="0" cy="0"/>
          <a:chOff x="0" y="0"/>
          <a:chExt cx="0" cy="0"/>
        </a:xfrm>
      </p:grpSpPr>
      <p:sp>
        <p:nvSpPr>
          <p:cNvPr id="112" name="Google Shape;112;p20"/>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SzPts val="4800"/>
              <a:buNone/>
              <a:defRPr sz="4800"/>
            </a:lvl1pPr>
            <a:lvl2pPr lvl="1" algn="l" rtl="0">
              <a:lnSpc>
                <a:spcPct val="100000"/>
              </a:lnSpc>
              <a:spcBef>
                <a:spcPts val="0"/>
              </a:spcBef>
              <a:spcAft>
                <a:spcPts val="0"/>
              </a:spcAft>
              <a:buSzPts val="4800"/>
              <a:buNone/>
              <a:defRPr sz="4800"/>
            </a:lvl2pPr>
            <a:lvl3pPr lvl="2" algn="l" rtl="0">
              <a:lnSpc>
                <a:spcPct val="100000"/>
              </a:lnSpc>
              <a:spcBef>
                <a:spcPts val="0"/>
              </a:spcBef>
              <a:spcAft>
                <a:spcPts val="0"/>
              </a:spcAft>
              <a:buSzPts val="4800"/>
              <a:buNone/>
              <a:defRPr sz="4800"/>
            </a:lvl3pPr>
            <a:lvl4pPr lvl="3" algn="l" rtl="0">
              <a:lnSpc>
                <a:spcPct val="100000"/>
              </a:lnSpc>
              <a:spcBef>
                <a:spcPts val="0"/>
              </a:spcBef>
              <a:spcAft>
                <a:spcPts val="0"/>
              </a:spcAft>
              <a:buSzPts val="4800"/>
              <a:buNone/>
              <a:defRPr sz="4800"/>
            </a:lvl4pPr>
            <a:lvl5pPr lvl="4" algn="l" rtl="0">
              <a:lnSpc>
                <a:spcPct val="100000"/>
              </a:lnSpc>
              <a:spcBef>
                <a:spcPts val="0"/>
              </a:spcBef>
              <a:spcAft>
                <a:spcPts val="0"/>
              </a:spcAft>
              <a:buSzPts val="4800"/>
              <a:buNone/>
              <a:defRPr sz="4800"/>
            </a:lvl5pPr>
            <a:lvl6pPr lvl="5" algn="l" rtl="0">
              <a:lnSpc>
                <a:spcPct val="100000"/>
              </a:lnSpc>
              <a:spcBef>
                <a:spcPts val="0"/>
              </a:spcBef>
              <a:spcAft>
                <a:spcPts val="0"/>
              </a:spcAft>
              <a:buSzPts val="4800"/>
              <a:buNone/>
              <a:defRPr sz="4800"/>
            </a:lvl6pPr>
            <a:lvl7pPr lvl="6" algn="l" rtl="0">
              <a:lnSpc>
                <a:spcPct val="100000"/>
              </a:lnSpc>
              <a:spcBef>
                <a:spcPts val="0"/>
              </a:spcBef>
              <a:spcAft>
                <a:spcPts val="0"/>
              </a:spcAft>
              <a:buSzPts val="4800"/>
              <a:buNone/>
              <a:defRPr sz="4800"/>
            </a:lvl7pPr>
            <a:lvl8pPr lvl="7" algn="l" rtl="0">
              <a:lnSpc>
                <a:spcPct val="100000"/>
              </a:lnSpc>
              <a:spcBef>
                <a:spcPts val="0"/>
              </a:spcBef>
              <a:spcAft>
                <a:spcPts val="0"/>
              </a:spcAft>
              <a:buSzPts val="4800"/>
              <a:buNone/>
              <a:defRPr sz="4800"/>
            </a:lvl8pPr>
            <a:lvl9pPr lvl="8" algn="l" rtl="0">
              <a:lnSpc>
                <a:spcPct val="100000"/>
              </a:lnSpc>
              <a:spcBef>
                <a:spcPts val="0"/>
              </a:spcBef>
              <a:spcAft>
                <a:spcPts val="0"/>
              </a:spcAft>
              <a:buSzPts val="4800"/>
              <a:buNone/>
              <a:defRPr sz="4800"/>
            </a:lvl9pPr>
          </a:lstStyle>
          <a:p>
            <a:endParaRPr/>
          </a:p>
        </p:txBody>
      </p:sp>
      <p:sp>
        <p:nvSpPr>
          <p:cNvPr id="113" name="Google Shape;113;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4"/>
        <p:cNvGrpSpPr/>
        <p:nvPr/>
      </p:nvGrpSpPr>
      <p:grpSpPr>
        <a:xfrm>
          <a:off x="0" y="0"/>
          <a:ext cx="0" cy="0"/>
          <a:chOff x="0" y="0"/>
          <a:chExt cx="0" cy="0"/>
        </a:xfrm>
      </p:grpSpPr>
      <p:sp>
        <p:nvSpPr>
          <p:cNvPr id="115" name="Google Shape;115;p2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21"/>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4200"/>
              <a:buNone/>
              <a:defRPr sz="4200"/>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
        <p:nvSpPr>
          <p:cNvPr id="117" name="Google Shape;117;p21"/>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18" name="Google Shape;118;p21"/>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1600"/>
              </a:spcBef>
              <a:spcAft>
                <a:spcPts val="0"/>
              </a:spcAft>
              <a:buSzPts val="14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119" name="Google Shape;119;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20"/>
        <p:cNvGrpSpPr/>
        <p:nvPr/>
      </p:nvGrpSpPr>
      <p:grpSpPr>
        <a:xfrm>
          <a:off x="0" y="0"/>
          <a:ext cx="0" cy="0"/>
          <a:chOff x="0" y="0"/>
          <a:chExt cx="0" cy="0"/>
        </a:xfrm>
      </p:grpSpPr>
      <p:sp>
        <p:nvSpPr>
          <p:cNvPr id="121" name="Google Shape;121;p22"/>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rtl="0">
              <a:lnSpc>
                <a:spcPct val="100000"/>
              </a:lnSpc>
              <a:spcBef>
                <a:spcPts val="0"/>
              </a:spcBef>
              <a:spcAft>
                <a:spcPts val="0"/>
              </a:spcAft>
              <a:buSzPts val="1800"/>
              <a:buNone/>
              <a:defRPr/>
            </a:lvl1pPr>
          </a:lstStyle>
          <a:p>
            <a:endParaRPr/>
          </a:p>
        </p:txBody>
      </p:sp>
      <p:sp>
        <p:nvSpPr>
          <p:cNvPr id="122" name="Google Shape;122;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23"/>
        <p:cNvGrpSpPr/>
        <p:nvPr/>
      </p:nvGrpSpPr>
      <p:grpSpPr>
        <a:xfrm>
          <a:off x="0" y="0"/>
          <a:ext cx="0" cy="0"/>
          <a:chOff x="0" y="0"/>
          <a:chExt cx="0" cy="0"/>
        </a:xfrm>
      </p:grpSpPr>
      <p:sp>
        <p:nvSpPr>
          <p:cNvPr id="124" name="Google Shape;124;p23"/>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12000"/>
              <a:buNone/>
              <a:defRPr sz="12000"/>
            </a:lvl1pPr>
            <a:lvl2pPr lvl="1" algn="ctr" rtl="0">
              <a:lnSpc>
                <a:spcPct val="100000"/>
              </a:lnSpc>
              <a:spcBef>
                <a:spcPts val="0"/>
              </a:spcBef>
              <a:spcAft>
                <a:spcPts val="0"/>
              </a:spcAft>
              <a:buSzPts val="12000"/>
              <a:buNone/>
              <a:defRPr sz="12000"/>
            </a:lvl2pPr>
            <a:lvl3pPr lvl="2" algn="ctr" rtl="0">
              <a:lnSpc>
                <a:spcPct val="100000"/>
              </a:lnSpc>
              <a:spcBef>
                <a:spcPts val="0"/>
              </a:spcBef>
              <a:spcAft>
                <a:spcPts val="0"/>
              </a:spcAft>
              <a:buSzPts val="12000"/>
              <a:buNone/>
              <a:defRPr sz="12000"/>
            </a:lvl3pPr>
            <a:lvl4pPr lvl="3" algn="ctr" rtl="0">
              <a:lnSpc>
                <a:spcPct val="100000"/>
              </a:lnSpc>
              <a:spcBef>
                <a:spcPts val="0"/>
              </a:spcBef>
              <a:spcAft>
                <a:spcPts val="0"/>
              </a:spcAft>
              <a:buSzPts val="12000"/>
              <a:buNone/>
              <a:defRPr sz="12000"/>
            </a:lvl4pPr>
            <a:lvl5pPr lvl="4" algn="ctr" rtl="0">
              <a:lnSpc>
                <a:spcPct val="100000"/>
              </a:lnSpc>
              <a:spcBef>
                <a:spcPts val="0"/>
              </a:spcBef>
              <a:spcAft>
                <a:spcPts val="0"/>
              </a:spcAft>
              <a:buSzPts val="12000"/>
              <a:buNone/>
              <a:defRPr sz="12000"/>
            </a:lvl5pPr>
            <a:lvl6pPr lvl="5" algn="ctr" rtl="0">
              <a:lnSpc>
                <a:spcPct val="100000"/>
              </a:lnSpc>
              <a:spcBef>
                <a:spcPts val="0"/>
              </a:spcBef>
              <a:spcAft>
                <a:spcPts val="0"/>
              </a:spcAft>
              <a:buSzPts val="12000"/>
              <a:buNone/>
              <a:defRPr sz="12000"/>
            </a:lvl6pPr>
            <a:lvl7pPr lvl="6" algn="ctr" rtl="0">
              <a:lnSpc>
                <a:spcPct val="100000"/>
              </a:lnSpc>
              <a:spcBef>
                <a:spcPts val="0"/>
              </a:spcBef>
              <a:spcAft>
                <a:spcPts val="0"/>
              </a:spcAft>
              <a:buSzPts val="12000"/>
              <a:buNone/>
              <a:defRPr sz="12000"/>
            </a:lvl7pPr>
            <a:lvl8pPr lvl="7" algn="ctr" rtl="0">
              <a:lnSpc>
                <a:spcPct val="100000"/>
              </a:lnSpc>
              <a:spcBef>
                <a:spcPts val="0"/>
              </a:spcBef>
              <a:spcAft>
                <a:spcPts val="0"/>
              </a:spcAft>
              <a:buSzPts val="12000"/>
              <a:buNone/>
              <a:defRPr sz="12000"/>
            </a:lvl8pPr>
            <a:lvl9pPr lvl="8" algn="ctr" rtl="0">
              <a:lnSpc>
                <a:spcPct val="100000"/>
              </a:lnSpc>
              <a:spcBef>
                <a:spcPts val="0"/>
              </a:spcBef>
              <a:spcAft>
                <a:spcPts val="0"/>
              </a:spcAft>
              <a:buSzPts val="12000"/>
              <a:buNone/>
              <a:defRPr sz="12000"/>
            </a:lvl9pPr>
          </a:lstStyle>
          <a:p>
            <a:r>
              <a:t>xx%</a:t>
            </a:r>
          </a:p>
        </p:txBody>
      </p:sp>
      <p:sp>
        <p:nvSpPr>
          <p:cNvPr id="125" name="Google Shape;125;p23"/>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rtl="0">
              <a:lnSpc>
                <a:spcPct val="115000"/>
              </a:lnSpc>
              <a:spcBef>
                <a:spcPts val="0"/>
              </a:spcBef>
              <a:spcAft>
                <a:spcPts val="0"/>
              </a:spcAft>
              <a:buSzPts val="1800"/>
              <a:buChar char="●"/>
              <a:defRPr/>
            </a:lvl1pPr>
            <a:lvl2pPr marL="914400" lvl="1" indent="-317500" algn="ctr" rtl="0">
              <a:lnSpc>
                <a:spcPct val="115000"/>
              </a:lnSpc>
              <a:spcBef>
                <a:spcPts val="1600"/>
              </a:spcBef>
              <a:spcAft>
                <a:spcPts val="0"/>
              </a:spcAft>
              <a:buSzPts val="1400"/>
              <a:buChar char="○"/>
              <a:defRPr/>
            </a:lvl2pPr>
            <a:lvl3pPr marL="1371600" lvl="2" indent="-317500" algn="ctr" rtl="0">
              <a:lnSpc>
                <a:spcPct val="115000"/>
              </a:lnSpc>
              <a:spcBef>
                <a:spcPts val="1600"/>
              </a:spcBef>
              <a:spcAft>
                <a:spcPts val="0"/>
              </a:spcAft>
              <a:buSzPts val="1400"/>
              <a:buChar char="■"/>
              <a:defRPr/>
            </a:lvl3pPr>
            <a:lvl4pPr marL="1828800" lvl="3" indent="-317500" algn="ctr" rtl="0">
              <a:lnSpc>
                <a:spcPct val="115000"/>
              </a:lnSpc>
              <a:spcBef>
                <a:spcPts val="1600"/>
              </a:spcBef>
              <a:spcAft>
                <a:spcPts val="0"/>
              </a:spcAft>
              <a:buSzPts val="1400"/>
              <a:buChar char="●"/>
              <a:defRPr/>
            </a:lvl4pPr>
            <a:lvl5pPr marL="2286000" lvl="4" indent="-317500" algn="ctr" rtl="0">
              <a:lnSpc>
                <a:spcPct val="115000"/>
              </a:lnSpc>
              <a:spcBef>
                <a:spcPts val="1600"/>
              </a:spcBef>
              <a:spcAft>
                <a:spcPts val="0"/>
              </a:spcAft>
              <a:buSzPts val="1400"/>
              <a:buChar char="○"/>
              <a:defRPr/>
            </a:lvl5pPr>
            <a:lvl6pPr marL="2743200" lvl="5" indent="-317500" algn="ctr" rtl="0">
              <a:lnSpc>
                <a:spcPct val="115000"/>
              </a:lnSpc>
              <a:spcBef>
                <a:spcPts val="1600"/>
              </a:spcBef>
              <a:spcAft>
                <a:spcPts val="0"/>
              </a:spcAft>
              <a:buSzPts val="1400"/>
              <a:buChar char="■"/>
              <a:defRPr/>
            </a:lvl6pPr>
            <a:lvl7pPr marL="3200400" lvl="6" indent="-317500" algn="ctr" rtl="0">
              <a:lnSpc>
                <a:spcPct val="115000"/>
              </a:lnSpc>
              <a:spcBef>
                <a:spcPts val="1600"/>
              </a:spcBef>
              <a:spcAft>
                <a:spcPts val="0"/>
              </a:spcAft>
              <a:buSzPts val="1400"/>
              <a:buChar char="●"/>
              <a:defRPr/>
            </a:lvl7pPr>
            <a:lvl8pPr marL="3657600" lvl="7" indent="-317500" algn="ctr" rtl="0">
              <a:lnSpc>
                <a:spcPct val="115000"/>
              </a:lnSpc>
              <a:spcBef>
                <a:spcPts val="1600"/>
              </a:spcBef>
              <a:spcAft>
                <a:spcPts val="0"/>
              </a:spcAft>
              <a:buSzPts val="1400"/>
              <a:buChar char="○"/>
              <a:defRPr/>
            </a:lvl8pPr>
            <a:lvl9pPr marL="4114800" lvl="8" indent="-317500" algn="ctr" rtl="0">
              <a:lnSpc>
                <a:spcPct val="115000"/>
              </a:lnSpc>
              <a:spcBef>
                <a:spcPts val="1600"/>
              </a:spcBef>
              <a:spcAft>
                <a:spcPts val="1600"/>
              </a:spcAft>
              <a:buSzPts val="1400"/>
              <a:buChar char="■"/>
              <a:defRPr/>
            </a:lvl9pPr>
          </a:lstStyle>
          <a:p>
            <a:endParaRPr/>
          </a:p>
        </p:txBody>
      </p:sp>
      <p:sp>
        <p:nvSpPr>
          <p:cNvPr id="126" name="Google Shape;126;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7"/>
        <p:cNvGrpSpPr/>
        <p:nvPr/>
      </p:nvGrpSpPr>
      <p:grpSpPr>
        <a:xfrm>
          <a:off x="0" y="0"/>
          <a:ext cx="0" cy="0"/>
          <a:chOff x="0" y="0"/>
          <a:chExt cx="0" cy="0"/>
        </a:xfrm>
      </p:grpSpPr>
      <p:sp>
        <p:nvSpPr>
          <p:cNvPr id="128" name="Google Shape;128;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Заголовок раздела"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0" name="Google Shape;30;p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Два объекта"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457200" y="1200151"/>
            <a:ext cx="4038600" cy="3394472"/>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6" name="Google Shape;36;p5"/>
          <p:cNvSpPr txBox="1">
            <a:spLocks noGrp="1"/>
          </p:cNvSpPr>
          <p:nvPr>
            <p:ph type="body" idx="2"/>
          </p:nvPr>
        </p:nvSpPr>
        <p:spPr>
          <a:xfrm>
            <a:off x="4648200" y="1200151"/>
            <a:ext cx="4038600" cy="3394472"/>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7" name="Google Shape;37;p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4" name="Google Shape;44;p6"/>
          <p:cNvSpPr txBox="1">
            <a:spLocks noGrp="1"/>
          </p:cNvSpPr>
          <p:nvPr>
            <p:ph type="body" idx="3"/>
          </p:nvPr>
        </p:nvSpPr>
        <p:spPr>
          <a:xfrm>
            <a:off x="4645026" y="1151335"/>
            <a:ext cx="4041775" cy="47982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45026" y="1631156"/>
            <a:ext cx="4041775" cy="2963466"/>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6" name="Google Shape;46;p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Рисунок с подписью"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459581"/>
            <a:ext cx="5486400" cy="3086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86" name="Google Shape;86;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7" name="Google Shape;87;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4.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4.xml"/><Relationship Id="rId5" Type="http://schemas.openxmlformats.org/officeDocument/2006/relationships/image" Target="../media/image13.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jpg"/></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14.xml"/><Relationship Id="rId5" Type="http://schemas.openxmlformats.org/officeDocument/2006/relationships/image" Target="../media/image45.png"/><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3" Type="http://schemas.openxmlformats.org/officeDocument/2006/relationships/hyperlink" Target="http://www.youtube.com/watch?v=vxlGEp-PCJQ" TargetMode="External"/><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image" Target="../media/image46.jpg"/></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5"/>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a:t>Пептидтер және ақуыздар</a:t>
            </a:r>
            <a:endParaRPr/>
          </a:p>
          <a:p>
            <a:pPr marL="0" lvl="0" indent="0" algn="ctr" rtl="0">
              <a:lnSpc>
                <a:spcPct val="100000"/>
              </a:lnSpc>
              <a:spcBef>
                <a:spcPts val="0"/>
              </a:spcBef>
              <a:spcAft>
                <a:spcPts val="0"/>
              </a:spcAft>
              <a:buClr>
                <a:schemeClr val="dk1"/>
              </a:buClr>
              <a:buSzPts val="4400"/>
              <a:buFont typeface="Calibri"/>
              <a:buNone/>
            </a:pPr>
            <a:endParaRPr/>
          </a:p>
        </p:txBody>
      </p:sp>
      <p:sp>
        <p:nvSpPr>
          <p:cNvPr id="134" name="Google Shape;134;p25"/>
          <p:cNvSpPr txBox="1"/>
          <p:nvPr/>
        </p:nvSpPr>
        <p:spPr>
          <a:xfrm>
            <a:off x="311700" y="179975"/>
            <a:ext cx="8520600" cy="9021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r>
              <a:rPr lang="en-US" sz="2000">
                <a:solidFill>
                  <a:schemeClr val="dk1"/>
                </a:solidFill>
                <a:latin typeface="Times New Roman"/>
                <a:ea typeface="Times New Roman"/>
                <a:cs typeface="Times New Roman"/>
                <a:sym typeface="Times New Roman"/>
              </a:rPr>
              <a:t>әл-Фараби атындағы Қазақ Ұлттық университеті</a:t>
            </a:r>
            <a:endParaRPr sz="2000">
              <a:solidFill>
                <a:schemeClr val="dk1"/>
              </a:solidFill>
              <a:latin typeface="Times New Roman"/>
              <a:ea typeface="Times New Roman"/>
              <a:cs typeface="Times New Roman"/>
              <a:sym typeface="Times New Roman"/>
            </a:endParaRPr>
          </a:p>
          <a:p>
            <a:pPr marL="0" lvl="0" indent="0" algn="ctr" rtl="0">
              <a:spcBef>
                <a:spcPts val="0"/>
              </a:spcBef>
              <a:spcAft>
                <a:spcPts val="0"/>
              </a:spcAft>
              <a:buClr>
                <a:schemeClr val="dk1"/>
              </a:buClr>
              <a:buSzPts val="1100"/>
              <a:buFont typeface="Arial"/>
              <a:buNone/>
            </a:pPr>
            <a:r>
              <a:rPr lang="en-US" sz="2000">
                <a:solidFill>
                  <a:schemeClr val="dk1"/>
                </a:solidFill>
                <a:latin typeface="Times New Roman"/>
                <a:ea typeface="Times New Roman"/>
                <a:cs typeface="Times New Roman"/>
                <a:sym typeface="Times New Roman"/>
              </a:rPr>
              <a:t>Жоғарғы медицина мектебі</a:t>
            </a:r>
            <a:endParaRPr sz="1800">
              <a:latin typeface="Georgia"/>
              <a:ea typeface="Georgia"/>
              <a:cs typeface="Georgia"/>
              <a:sym typeface="Georgi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4"/>
          <p:cNvSpPr txBox="1">
            <a:spLocks noGrp="1"/>
          </p:cNvSpPr>
          <p:nvPr>
            <p:ph type="title"/>
          </p:nvPr>
        </p:nvSpPr>
        <p:spPr>
          <a:xfrm>
            <a:off x="323528" y="195486"/>
            <a:ext cx="8229600" cy="85725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3600"/>
              <a:buFont typeface="Calibri"/>
              <a:buNone/>
            </a:pPr>
            <a:r>
              <a:rPr lang="en-US" sz="3600"/>
              <a:t>Пептидтер</a:t>
            </a:r>
            <a:endParaRPr sz="3600"/>
          </a:p>
        </p:txBody>
      </p:sp>
      <p:pic>
        <p:nvPicPr>
          <p:cNvPr id="212" name="Google Shape;212;p34"/>
          <p:cNvPicPr preferRelativeResize="0"/>
          <p:nvPr/>
        </p:nvPicPr>
        <p:blipFill rotWithShape="1">
          <a:blip r:embed="rId3">
            <a:alphaModFix/>
          </a:blip>
          <a:srcRect/>
          <a:stretch/>
        </p:blipFill>
        <p:spPr>
          <a:xfrm>
            <a:off x="541744" y="1131590"/>
            <a:ext cx="6992938" cy="2792413"/>
          </a:xfrm>
          <a:prstGeom prst="rect">
            <a:avLst/>
          </a:prstGeom>
          <a:noFill/>
          <a:ln>
            <a:noFill/>
          </a:ln>
        </p:spPr>
      </p:pic>
      <p:sp>
        <p:nvSpPr>
          <p:cNvPr id="213" name="Google Shape;213;p34"/>
          <p:cNvSpPr/>
          <p:nvPr/>
        </p:nvSpPr>
        <p:spPr>
          <a:xfrm>
            <a:off x="4484725" y="2787775"/>
            <a:ext cx="4659300" cy="923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1800">
                <a:solidFill>
                  <a:schemeClr val="dk1"/>
                </a:solidFill>
              </a:rPr>
              <a:t>Келісім бойынша, пептидтік тізбектер</a:t>
            </a:r>
            <a:endParaRPr sz="1800">
              <a:solidFill>
                <a:schemeClr val="dk1"/>
              </a:solidFill>
            </a:endParaRPr>
          </a:p>
          <a:p>
            <a:pPr marL="0" marR="0" lvl="0" indent="0" algn="l" rtl="0">
              <a:lnSpc>
                <a:spcPct val="100000"/>
              </a:lnSpc>
              <a:spcBef>
                <a:spcPts val="0"/>
              </a:spcBef>
              <a:spcAft>
                <a:spcPts val="0"/>
              </a:spcAft>
              <a:buClr>
                <a:srgbClr val="000000"/>
              </a:buClr>
              <a:buSzPts val="1800"/>
              <a:buFont typeface="Arial"/>
              <a:buNone/>
            </a:pPr>
            <a:r>
              <a:rPr lang="en-US" sz="1800">
                <a:solidFill>
                  <a:schemeClr val="dk1"/>
                </a:solidFill>
              </a:rPr>
              <a:t>солдан оңға қарай N-соңы C-соңында жазылған</a:t>
            </a:r>
            <a:endParaRPr sz="1800">
              <a:solidFill>
                <a:schemeClr val="dk1"/>
              </a:solidFill>
            </a:endParaRPr>
          </a:p>
        </p:txBody>
      </p:sp>
      <p:pic>
        <p:nvPicPr>
          <p:cNvPr id="214" name="Google Shape;214;p34"/>
          <p:cNvPicPr preferRelativeResize="0"/>
          <p:nvPr/>
        </p:nvPicPr>
        <p:blipFill rotWithShape="1">
          <a:blip r:embed="rId4">
            <a:alphaModFix/>
          </a:blip>
          <a:srcRect/>
          <a:stretch/>
        </p:blipFill>
        <p:spPr>
          <a:xfrm>
            <a:off x="541744" y="4092338"/>
            <a:ext cx="4818063" cy="785813"/>
          </a:xfrm>
          <a:prstGeom prst="rect">
            <a:avLst/>
          </a:prstGeom>
          <a:noFill/>
          <a:ln>
            <a:noFill/>
          </a:ln>
        </p:spPr>
      </p:pic>
      <p:sp>
        <p:nvSpPr>
          <p:cNvPr id="215" name="Google Shape;215;p34"/>
          <p:cNvSpPr/>
          <p:nvPr/>
        </p:nvSpPr>
        <p:spPr>
          <a:xfrm>
            <a:off x="5724128" y="4256644"/>
            <a:ext cx="1506538"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1" u="none" strike="noStrike" cap="none">
                <a:solidFill>
                  <a:schemeClr val="dk1"/>
                </a:solidFill>
                <a:latin typeface="Arial"/>
                <a:ea typeface="Arial"/>
                <a:cs typeface="Arial"/>
                <a:sym typeface="Arial"/>
              </a:rPr>
              <a:t>backbone / основа</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35"/>
          <p:cNvPicPr preferRelativeResize="0"/>
          <p:nvPr/>
        </p:nvPicPr>
        <p:blipFill rotWithShape="1">
          <a:blip r:embed="rId3">
            <a:alphaModFix/>
          </a:blip>
          <a:srcRect/>
          <a:stretch/>
        </p:blipFill>
        <p:spPr>
          <a:xfrm>
            <a:off x="498400" y="1012325"/>
            <a:ext cx="3762524" cy="2449325"/>
          </a:xfrm>
          <a:prstGeom prst="rect">
            <a:avLst/>
          </a:prstGeom>
          <a:noFill/>
          <a:ln>
            <a:noFill/>
          </a:ln>
        </p:spPr>
      </p:pic>
      <p:sp>
        <p:nvSpPr>
          <p:cNvPr id="221" name="Google Shape;221;p35"/>
          <p:cNvSpPr txBox="1"/>
          <p:nvPr/>
        </p:nvSpPr>
        <p:spPr>
          <a:xfrm>
            <a:off x="1828775" y="195950"/>
            <a:ext cx="6000900" cy="538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a:t>Ақуыздардың химиялық қасиеттері</a:t>
            </a:r>
            <a:endParaRPr sz="2400" b="0" i="0" u="none" strike="noStrike" cap="none">
              <a:solidFill>
                <a:srgbClr val="000000"/>
              </a:solidFill>
              <a:latin typeface="Arial"/>
              <a:ea typeface="Arial"/>
              <a:cs typeface="Arial"/>
              <a:sym typeface="Arial"/>
            </a:endParaRPr>
          </a:p>
        </p:txBody>
      </p:sp>
      <p:pic>
        <p:nvPicPr>
          <p:cNvPr id="222" name="Google Shape;222;p35"/>
          <p:cNvPicPr preferRelativeResize="0"/>
          <p:nvPr/>
        </p:nvPicPr>
        <p:blipFill rotWithShape="1">
          <a:blip r:embed="rId4">
            <a:alphaModFix/>
          </a:blip>
          <a:srcRect/>
          <a:stretch/>
        </p:blipFill>
        <p:spPr>
          <a:xfrm>
            <a:off x="4260929" y="783725"/>
            <a:ext cx="4531550" cy="2969075"/>
          </a:xfrm>
          <a:prstGeom prst="rect">
            <a:avLst/>
          </a:prstGeom>
          <a:noFill/>
          <a:ln>
            <a:noFill/>
          </a:ln>
        </p:spPr>
      </p:pic>
      <p:sp>
        <p:nvSpPr>
          <p:cNvPr id="223" name="Google Shape;223;p35"/>
          <p:cNvSpPr txBox="1"/>
          <p:nvPr/>
        </p:nvSpPr>
        <p:spPr>
          <a:xfrm>
            <a:off x="5937525" y="1181075"/>
            <a:ext cx="1034700" cy="416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Arial"/>
                <a:ea typeface="Arial"/>
                <a:cs typeface="Arial"/>
                <a:sym typeface="Arial"/>
              </a:rPr>
              <a:t>+Acid, base, </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Arial"/>
                <a:ea typeface="Arial"/>
                <a:cs typeface="Arial"/>
                <a:sym typeface="Arial"/>
              </a:rPr>
              <a:t>salt, solvent </a:t>
            </a:r>
            <a:endParaRPr sz="1000" b="0" i="0" u="none" strike="noStrike" cap="none">
              <a:solidFill>
                <a:srgbClr val="000000"/>
              </a:solidFill>
              <a:latin typeface="Arial"/>
              <a:ea typeface="Arial"/>
              <a:cs typeface="Arial"/>
              <a:sym typeface="Arial"/>
            </a:endParaRPr>
          </a:p>
        </p:txBody>
      </p:sp>
      <p:pic>
        <p:nvPicPr>
          <p:cNvPr id="224" name="Google Shape;224;p35"/>
          <p:cNvPicPr preferRelativeResize="0"/>
          <p:nvPr/>
        </p:nvPicPr>
        <p:blipFill rotWithShape="1">
          <a:blip r:embed="rId5">
            <a:alphaModFix/>
          </a:blip>
          <a:srcRect/>
          <a:stretch/>
        </p:blipFill>
        <p:spPr>
          <a:xfrm>
            <a:off x="2383975" y="3663025"/>
            <a:ext cx="3999795" cy="12612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229" name="Google Shape;229;p36"/>
          <p:cNvPicPr preferRelativeResize="0"/>
          <p:nvPr/>
        </p:nvPicPr>
        <p:blipFill rotWithShape="1">
          <a:blip r:embed="rId3">
            <a:alphaModFix/>
          </a:blip>
          <a:srcRect l="19047" t="24987" r="18193" b="5329"/>
          <a:stretch/>
        </p:blipFill>
        <p:spPr>
          <a:xfrm>
            <a:off x="3689475" y="797325"/>
            <a:ext cx="4523798" cy="2825674"/>
          </a:xfrm>
          <a:prstGeom prst="rect">
            <a:avLst/>
          </a:prstGeom>
          <a:noFill/>
          <a:ln>
            <a:noFill/>
          </a:ln>
        </p:spPr>
      </p:pic>
      <p:sp>
        <p:nvSpPr>
          <p:cNvPr id="230" name="Google Shape;230;p36"/>
          <p:cNvSpPr txBox="1"/>
          <p:nvPr/>
        </p:nvSpPr>
        <p:spPr>
          <a:xfrm>
            <a:off x="237350" y="152400"/>
            <a:ext cx="8745600" cy="459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a:t>Пептидті байланыс және ақуыздардың бастапқы құрылымы</a:t>
            </a:r>
            <a:endParaRPr sz="2400" b="0" i="0" u="none" strike="noStrike" cap="none">
              <a:solidFill>
                <a:srgbClr val="000000"/>
              </a:solidFill>
              <a:latin typeface="Arial"/>
              <a:ea typeface="Arial"/>
              <a:cs typeface="Arial"/>
              <a:sym typeface="Arial"/>
            </a:endParaRPr>
          </a:p>
        </p:txBody>
      </p:sp>
      <p:pic>
        <p:nvPicPr>
          <p:cNvPr id="231" name="Google Shape;231;p36"/>
          <p:cNvPicPr preferRelativeResize="0"/>
          <p:nvPr/>
        </p:nvPicPr>
        <p:blipFill rotWithShape="1">
          <a:blip r:embed="rId4">
            <a:alphaModFix/>
          </a:blip>
          <a:srcRect l="8542" r="7132"/>
          <a:stretch/>
        </p:blipFill>
        <p:spPr>
          <a:xfrm>
            <a:off x="775600" y="797325"/>
            <a:ext cx="2261523" cy="2681949"/>
          </a:xfrm>
          <a:prstGeom prst="rect">
            <a:avLst/>
          </a:prstGeom>
          <a:noFill/>
          <a:ln>
            <a:noFill/>
          </a:ln>
        </p:spPr>
      </p:pic>
      <p:pic>
        <p:nvPicPr>
          <p:cNvPr id="232" name="Google Shape;232;p36"/>
          <p:cNvPicPr preferRelativeResize="0"/>
          <p:nvPr/>
        </p:nvPicPr>
        <p:blipFill rotWithShape="1">
          <a:blip r:embed="rId5">
            <a:alphaModFix/>
          </a:blip>
          <a:srcRect/>
          <a:stretch/>
        </p:blipFill>
        <p:spPr>
          <a:xfrm>
            <a:off x="835450" y="3990141"/>
            <a:ext cx="7315200" cy="8572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7"/>
          <p:cNvSpPr txBox="1">
            <a:spLocks noGrp="1"/>
          </p:cNvSpPr>
          <p:nvPr>
            <p:ph type="title"/>
          </p:nvPr>
        </p:nvSpPr>
        <p:spPr>
          <a:xfrm>
            <a:off x="311700" y="-1217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sz="2400"/>
              <a:t>Белоктың екінші құрылымы, α-спираль, β-плиссирленген Парақ, полипептидті тізбектердің орамдары мен тізбектері</a:t>
            </a:r>
            <a:endParaRPr sz="2400"/>
          </a:p>
        </p:txBody>
      </p:sp>
      <p:pic>
        <p:nvPicPr>
          <p:cNvPr id="238" name="Google Shape;238;p37"/>
          <p:cNvPicPr preferRelativeResize="0"/>
          <p:nvPr/>
        </p:nvPicPr>
        <p:blipFill rotWithShape="1">
          <a:blip r:embed="rId3">
            <a:alphaModFix/>
          </a:blip>
          <a:srcRect l="1329" t="8859" r="1592" b="1743"/>
          <a:stretch/>
        </p:blipFill>
        <p:spPr>
          <a:xfrm>
            <a:off x="244925" y="898100"/>
            <a:ext cx="4621000" cy="3123550"/>
          </a:xfrm>
          <a:prstGeom prst="rect">
            <a:avLst/>
          </a:prstGeom>
          <a:noFill/>
          <a:ln>
            <a:noFill/>
          </a:ln>
        </p:spPr>
      </p:pic>
      <p:pic>
        <p:nvPicPr>
          <p:cNvPr id="239" name="Google Shape;239;p37"/>
          <p:cNvPicPr preferRelativeResize="0"/>
          <p:nvPr/>
        </p:nvPicPr>
        <p:blipFill rotWithShape="1">
          <a:blip r:embed="rId4">
            <a:alphaModFix/>
          </a:blip>
          <a:srcRect l="61173" t="4968" r="10472" b="48468"/>
          <a:stretch/>
        </p:blipFill>
        <p:spPr>
          <a:xfrm>
            <a:off x="6660150" y="2939125"/>
            <a:ext cx="1754524" cy="1994875"/>
          </a:xfrm>
          <a:prstGeom prst="rect">
            <a:avLst/>
          </a:prstGeom>
          <a:noFill/>
          <a:ln>
            <a:noFill/>
          </a:ln>
        </p:spPr>
      </p:pic>
      <p:pic>
        <p:nvPicPr>
          <p:cNvPr id="240" name="Google Shape;240;p37"/>
          <p:cNvPicPr preferRelativeResize="0"/>
          <p:nvPr/>
        </p:nvPicPr>
        <p:blipFill rotWithShape="1">
          <a:blip r:embed="rId4">
            <a:alphaModFix/>
          </a:blip>
          <a:srcRect l="4284" t="14125" r="49230" b="34126"/>
          <a:stretch/>
        </p:blipFill>
        <p:spPr>
          <a:xfrm>
            <a:off x="6401625" y="898100"/>
            <a:ext cx="2423975" cy="1868125"/>
          </a:xfrm>
          <a:prstGeom prst="rect">
            <a:avLst/>
          </a:prstGeom>
          <a:noFill/>
          <a:ln>
            <a:noFill/>
          </a:ln>
        </p:spPr>
      </p:pic>
      <p:sp>
        <p:nvSpPr>
          <p:cNvPr id="241" name="Google Shape;241;p37"/>
          <p:cNvSpPr txBox="1"/>
          <p:nvPr/>
        </p:nvSpPr>
        <p:spPr>
          <a:xfrm>
            <a:off x="5233300" y="1630125"/>
            <a:ext cx="1298400" cy="8565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600"/>
              </a:spcBef>
              <a:spcAft>
                <a:spcPts val="100"/>
              </a:spcAft>
              <a:buClr>
                <a:srgbClr val="000000"/>
              </a:buClr>
              <a:buSzPts val="1050"/>
              <a:buFont typeface="Arial"/>
              <a:buNone/>
            </a:pPr>
            <a:r>
              <a:rPr lang="en-US" sz="1050" b="1" i="0" u="none" strike="noStrike" cap="none">
                <a:solidFill>
                  <a:srgbClr val="222222"/>
                </a:solidFill>
                <a:latin typeface="Arial"/>
                <a:ea typeface="Arial"/>
                <a:cs typeface="Arial"/>
                <a:sym typeface="Arial"/>
              </a:rPr>
              <a:t>β-turn</a:t>
            </a:r>
            <a:r>
              <a:rPr lang="en-US" sz="1050" b="0" i="0" u="none" strike="noStrike" cap="none">
                <a:solidFill>
                  <a:srgbClr val="222222"/>
                </a:solidFill>
                <a:latin typeface="Arial"/>
                <a:ea typeface="Arial"/>
                <a:cs typeface="Arial"/>
                <a:sym typeface="Arial"/>
              </a:rPr>
              <a:t> by </a:t>
            </a:r>
            <a:r>
              <a:rPr lang="en-US" sz="1050" b="0" i="1" u="none" strike="noStrike" cap="none">
                <a:solidFill>
                  <a:srgbClr val="222222"/>
                </a:solidFill>
                <a:latin typeface="Arial"/>
                <a:ea typeface="Arial"/>
                <a:cs typeface="Arial"/>
                <a:sym typeface="Arial"/>
              </a:rPr>
              <a:t>three</a:t>
            </a:r>
            <a:r>
              <a:rPr lang="en-US" sz="1050" b="0" i="0" u="none" strike="noStrike" cap="none">
                <a:solidFill>
                  <a:srgbClr val="222222"/>
                </a:solidFill>
                <a:latin typeface="Arial"/>
                <a:ea typeface="Arial"/>
                <a:cs typeface="Arial"/>
                <a:sym typeface="Arial"/>
              </a:rPr>
              <a:t> bonds (</a:t>
            </a:r>
            <a:r>
              <a:rPr lang="en-US" sz="1050" b="0" i="1" u="none" strike="noStrike" cap="none">
                <a:solidFill>
                  <a:srgbClr val="222222"/>
                </a:solidFill>
                <a:latin typeface="Arial"/>
                <a:ea typeface="Arial"/>
                <a:cs typeface="Arial"/>
                <a:sym typeface="Arial"/>
              </a:rPr>
              <a:t>i</a:t>
            </a:r>
            <a:r>
              <a:rPr lang="en-US" sz="1050" b="0" i="0" u="none" strike="noStrike" cap="none">
                <a:solidFill>
                  <a:srgbClr val="222222"/>
                </a:solidFill>
                <a:latin typeface="Arial"/>
                <a:ea typeface="Arial"/>
                <a:cs typeface="Arial"/>
                <a:sym typeface="Arial"/>
              </a:rPr>
              <a:t> → </a:t>
            </a:r>
            <a:r>
              <a:rPr lang="en-US" sz="1050" b="0" i="1" u="none" strike="noStrike" cap="none">
                <a:solidFill>
                  <a:srgbClr val="222222"/>
                </a:solidFill>
                <a:latin typeface="Arial"/>
                <a:ea typeface="Arial"/>
                <a:cs typeface="Arial"/>
                <a:sym typeface="Arial"/>
              </a:rPr>
              <a:t>i</a:t>
            </a:r>
            <a:r>
              <a:rPr lang="en-US" sz="1050" b="0" i="0" u="none" strike="noStrike" cap="none">
                <a:solidFill>
                  <a:srgbClr val="222222"/>
                </a:solidFill>
                <a:latin typeface="Arial"/>
                <a:ea typeface="Arial"/>
                <a:cs typeface="Arial"/>
                <a:sym typeface="Arial"/>
              </a:rPr>
              <a:t> ± 3).</a:t>
            </a:r>
            <a:endParaRPr sz="1400" b="0" i="0" u="none" strike="noStrike" cap="none">
              <a:solidFill>
                <a:srgbClr val="000000"/>
              </a:solidFill>
              <a:latin typeface="Arial"/>
              <a:ea typeface="Arial"/>
              <a:cs typeface="Arial"/>
              <a:sym typeface="Arial"/>
            </a:endParaRPr>
          </a:p>
        </p:txBody>
      </p:sp>
      <p:sp>
        <p:nvSpPr>
          <p:cNvPr id="242" name="Google Shape;242;p37"/>
          <p:cNvSpPr txBox="1"/>
          <p:nvPr/>
        </p:nvSpPr>
        <p:spPr>
          <a:xfrm>
            <a:off x="5285550" y="3431700"/>
            <a:ext cx="1298400" cy="8565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600"/>
              </a:spcBef>
              <a:spcAft>
                <a:spcPts val="100"/>
              </a:spcAft>
              <a:buClr>
                <a:schemeClr val="dk1"/>
              </a:buClr>
              <a:buSzPts val="1100"/>
              <a:buFont typeface="Arial"/>
              <a:buNone/>
            </a:pPr>
            <a:r>
              <a:rPr lang="en-US" sz="1050" b="1" i="0" u="none" strike="noStrike" cap="none">
                <a:solidFill>
                  <a:srgbClr val="222222"/>
                </a:solidFill>
                <a:highlight>
                  <a:srgbClr val="FFFFFF"/>
                </a:highlight>
                <a:latin typeface="Arial"/>
                <a:ea typeface="Arial"/>
                <a:cs typeface="Arial"/>
                <a:sym typeface="Arial"/>
              </a:rPr>
              <a:t>ω-loop</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8"/>
          <p:cNvSpPr txBox="1">
            <a:spLocks noGrp="1"/>
          </p:cNvSpPr>
          <p:nvPr>
            <p:ph type="title"/>
          </p:nvPr>
        </p:nvSpPr>
        <p:spPr>
          <a:xfrm>
            <a:off x="311700" y="-1217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sz="2400"/>
              <a:t>Ақуыздың үшінші құрылымы</a:t>
            </a:r>
            <a:endParaRPr sz="2400"/>
          </a:p>
        </p:txBody>
      </p:sp>
      <p:pic>
        <p:nvPicPr>
          <p:cNvPr id="248" name="Google Shape;248;p38"/>
          <p:cNvPicPr preferRelativeResize="0"/>
          <p:nvPr/>
        </p:nvPicPr>
        <p:blipFill rotWithShape="1">
          <a:blip r:embed="rId3">
            <a:alphaModFix/>
          </a:blip>
          <a:srcRect/>
          <a:stretch/>
        </p:blipFill>
        <p:spPr>
          <a:xfrm>
            <a:off x="862725" y="560525"/>
            <a:ext cx="6872028" cy="427817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pic>
        <p:nvPicPr>
          <p:cNvPr id="254" name="Google Shape;254;p39"/>
          <p:cNvPicPr preferRelativeResize="0"/>
          <p:nvPr/>
        </p:nvPicPr>
        <p:blipFill rotWithShape="1">
          <a:blip r:embed="rId3">
            <a:alphaModFix/>
          </a:blip>
          <a:srcRect/>
          <a:stretch/>
        </p:blipFill>
        <p:spPr>
          <a:xfrm>
            <a:off x="323528" y="1871923"/>
            <a:ext cx="2436232" cy="2171030"/>
          </a:xfrm>
          <a:prstGeom prst="rect">
            <a:avLst/>
          </a:prstGeom>
          <a:noFill/>
          <a:ln>
            <a:noFill/>
          </a:ln>
        </p:spPr>
      </p:pic>
      <p:sp>
        <p:nvSpPr>
          <p:cNvPr id="255" name="Google Shape;255;p39"/>
          <p:cNvSpPr txBox="1"/>
          <p:nvPr/>
        </p:nvSpPr>
        <p:spPr>
          <a:xfrm>
            <a:off x="323528" y="195486"/>
            <a:ext cx="8229600" cy="857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600"/>
              <a:buFont typeface="Calibri"/>
              <a:buNone/>
            </a:pPr>
            <a:r>
              <a:rPr lang="en-US" sz="3600">
                <a:solidFill>
                  <a:schemeClr val="dk1"/>
                </a:solidFill>
                <a:latin typeface="Calibri"/>
                <a:ea typeface="Calibri"/>
                <a:cs typeface="Calibri"/>
                <a:sym typeface="Calibri"/>
              </a:rPr>
              <a:t>Ақуыз</a:t>
            </a:r>
            <a:endParaRPr sz="3600" b="0" i="0" u="none" strike="noStrike" cap="none">
              <a:solidFill>
                <a:schemeClr val="dk1"/>
              </a:solidFill>
              <a:latin typeface="Calibri"/>
              <a:ea typeface="Calibri"/>
              <a:cs typeface="Calibri"/>
              <a:sym typeface="Calibri"/>
            </a:endParaRPr>
          </a:p>
        </p:txBody>
      </p:sp>
      <p:sp>
        <p:nvSpPr>
          <p:cNvPr id="256" name="Google Shape;256;p39"/>
          <p:cNvSpPr/>
          <p:nvPr/>
        </p:nvSpPr>
        <p:spPr>
          <a:xfrm>
            <a:off x="3187774" y="483525"/>
            <a:ext cx="24363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a:solidFill>
                  <a:schemeClr val="dk1"/>
                </a:solidFill>
                <a:latin typeface="Calibri"/>
                <a:ea typeface="Calibri"/>
                <a:cs typeface="Calibri"/>
                <a:sym typeface="Calibri"/>
              </a:rPr>
              <a:t>Үшінші құрылым</a:t>
            </a:r>
            <a:endParaRPr sz="1800" b="0" i="0" u="none" strike="noStrike" cap="none">
              <a:solidFill>
                <a:schemeClr val="dk1"/>
              </a:solidFill>
              <a:latin typeface="Calibri"/>
              <a:ea typeface="Calibri"/>
              <a:cs typeface="Calibri"/>
              <a:sym typeface="Calibri"/>
            </a:endParaRPr>
          </a:p>
        </p:txBody>
      </p:sp>
      <p:sp>
        <p:nvSpPr>
          <p:cNvPr id="257" name="Google Shape;257;p39"/>
          <p:cNvSpPr/>
          <p:nvPr/>
        </p:nvSpPr>
        <p:spPr>
          <a:xfrm>
            <a:off x="2688463" y="3329741"/>
            <a:ext cx="165960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accent2"/>
                </a:solidFill>
                <a:latin typeface="Noto Sans Symbols"/>
                <a:ea typeface="Noto Sans Symbols"/>
                <a:cs typeface="Noto Sans Symbols"/>
                <a:sym typeface="Noto Sans Symbols"/>
              </a:rPr>
              <a:t>α-спираль</a:t>
            </a:r>
            <a:r>
              <a:rPr lang="en-US" sz="1800">
                <a:solidFill>
                  <a:schemeClr val="accent2"/>
                </a:solidFill>
                <a:latin typeface="Noto Sans Symbols"/>
                <a:ea typeface="Noto Sans Symbols"/>
                <a:cs typeface="Noto Sans Symbols"/>
                <a:sym typeface="Noto Sans Symbols"/>
              </a:rPr>
              <a:t>ды</a:t>
            </a:r>
            <a:r>
              <a:rPr lang="en-US" sz="1800" b="0" i="0" u="none" strike="noStrike" cap="none">
                <a:solidFill>
                  <a:schemeClr val="accent2"/>
                </a:solidFill>
                <a:latin typeface="Noto Sans Symbols"/>
                <a:ea typeface="Noto Sans Symbols"/>
                <a:cs typeface="Noto Sans Symbols"/>
                <a:sym typeface="Noto Sans Symbols"/>
              </a:rPr>
              <a:t> а</a:t>
            </a:r>
            <a:r>
              <a:rPr lang="en-US" sz="1800" b="1">
                <a:solidFill>
                  <a:schemeClr val="accent6"/>
                </a:solidFill>
                <a:latin typeface="Noto Sans Symbols"/>
                <a:ea typeface="Noto Sans Symbols"/>
                <a:cs typeface="Noto Sans Symbols"/>
                <a:sym typeface="Noto Sans Symbols"/>
              </a:rPr>
              <a:t>ймақтар</a:t>
            </a:r>
            <a:endParaRPr sz="1800" b="0" i="0" u="none" strike="noStrike" cap="none">
              <a:solidFill>
                <a:schemeClr val="accent2"/>
              </a:solidFill>
              <a:latin typeface="Calibri"/>
              <a:ea typeface="Calibri"/>
              <a:cs typeface="Calibri"/>
              <a:sym typeface="Calibri"/>
            </a:endParaRPr>
          </a:p>
        </p:txBody>
      </p:sp>
      <p:sp>
        <p:nvSpPr>
          <p:cNvPr id="258" name="Google Shape;258;p39"/>
          <p:cNvSpPr/>
          <p:nvPr/>
        </p:nvSpPr>
        <p:spPr>
          <a:xfrm>
            <a:off x="1354581" y="1372288"/>
            <a:ext cx="172740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accent6"/>
                </a:solidFill>
                <a:latin typeface="Noto Sans Symbols"/>
                <a:ea typeface="Noto Sans Symbols"/>
                <a:cs typeface="Noto Sans Symbols"/>
                <a:sym typeface="Noto Sans Symbols"/>
              </a:rPr>
              <a:t>β-</a:t>
            </a:r>
            <a:r>
              <a:rPr lang="en-US" sz="1800" b="1">
                <a:solidFill>
                  <a:schemeClr val="accent6"/>
                </a:solidFill>
                <a:latin typeface="Noto Sans Symbols"/>
                <a:ea typeface="Noto Sans Symbols"/>
                <a:cs typeface="Noto Sans Symbols"/>
                <a:sym typeface="Noto Sans Symbols"/>
              </a:rPr>
              <a:t>парақты аймақтар</a:t>
            </a:r>
            <a:endParaRPr sz="1800" b="1" i="0" u="none" strike="noStrike" cap="none">
              <a:solidFill>
                <a:schemeClr val="accent6"/>
              </a:solidFill>
              <a:latin typeface="Calibri"/>
              <a:ea typeface="Calibri"/>
              <a:cs typeface="Calibri"/>
              <a:sym typeface="Calibri"/>
            </a:endParaRPr>
          </a:p>
        </p:txBody>
      </p:sp>
      <p:cxnSp>
        <p:nvCxnSpPr>
          <p:cNvPr id="259" name="Google Shape;259;p39"/>
          <p:cNvCxnSpPr/>
          <p:nvPr/>
        </p:nvCxnSpPr>
        <p:spPr>
          <a:xfrm flipH="1">
            <a:off x="1160099" y="1986915"/>
            <a:ext cx="288000" cy="101400"/>
          </a:xfrm>
          <a:prstGeom prst="straightConnector1">
            <a:avLst/>
          </a:prstGeom>
          <a:noFill/>
          <a:ln w="25400" cap="flat" cmpd="sng">
            <a:solidFill>
              <a:schemeClr val="accent2"/>
            </a:solidFill>
            <a:prstDash val="solid"/>
            <a:round/>
            <a:headEnd type="none" w="sm" len="sm"/>
            <a:tailEnd type="triangle" w="med" len="med"/>
          </a:ln>
          <a:effectLst>
            <a:outerShdw blurRad="40000" dist="20000" dir="5400000" rotWithShape="0">
              <a:srgbClr val="000000">
                <a:alpha val="37647"/>
              </a:srgbClr>
            </a:outerShdw>
          </a:effectLst>
        </p:spPr>
      </p:cxnSp>
      <p:cxnSp>
        <p:nvCxnSpPr>
          <p:cNvPr id="260" name="Google Shape;260;p39"/>
          <p:cNvCxnSpPr/>
          <p:nvPr/>
        </p:nvCxnSpPr>
        <p:spPr>
          <a:xfrm rot="10800000">
            <a:off x="1973765" y="3415307"/>
            <a:ext cx="648000" cy="112800"/>
          </a:xfrm>
          <a:prstGeom prst="straightConnector1">
            <a:avLst/>
          </a:prstGeom>
          <a:noFill/>
          <a:ln w="25400" cap="flat" cmpd="sng">
            <a:solidFill>
              <a:schemeClr val="accent2"/>
            </a:solidFill>
            <a:prstDash val="solid"/>
            <a:round/>
            <a:headEnd type="none" w="sm" len="sm"/>
            <a:tailEnd type="triangle" w="med" len="med"/>
          </a:ln>
          <a:effectLst>
            <a:outerShdw blurRad="40000" dist="20000" dir="5400000" rotWithShape="0">
              <a:srgbClr val="000000">
                <a:alpha val="37647"/>
              </a:srgbClr>
            </a:outerShdw>
          </a:effectLst>
        </p:spPr>
      </p:cxnSp>
      <p:cxnSp>
        <p:nvCxnSpPr>
          <p:cNvPr id="261" name="Google Shape;261;p39"/>
          <p:cNvCxnSpPr/>
          <p:nvPr/>
        </p:nvCxnSpPr>
        <p:spPr>
          <a:xfrm rot="10800000">
            <a:off x="2621837" y="2879939"/>
            <a:ext cx="648000" cy="463500"/>
          </a:xfrm>
          <a:prstGeom prst="straightConnector1">
            <a:avLst/>
          </a:prstGeom>
          <a:noFill/>
          <a:ln w="25400" cap="flat" cmpd="sng">
            <a:solidFill>
              <a:schemeClr val="accent2"/>
            </a:solidFill>
            <a:prstDash val="solid"/>
            <a:round/>
            <a:headEnd type="none" w="sm" len="sm"/>
            <a:tailEnd type="triangle" w="med" len="med"/>
          </a:ln>
          <a:effectLst>
            <a:outerShdw blurRad="40000" dist="20000" dir="5400000" rotWithShape="0">
              <a:srgbClr val="000000">
                <a:alpha val="37647"/>
              </a:srgbClr>
            </a:outerShdw>
          </a:effectLst>
        </p:spPr>
      </p:cxnSp>
      <p:pic>
        <p:nvPicPr>
          <p:cNvPr id="262" name="Google Shape;262;p39" descr="Image result for globular protein"/>
          <p:cNvPicPr preferRelativeResize="0"/>
          <p:nvPr/>
        </p:nvPicPr>
        <p:blipFill rotWithShape="1">
          <a:blip r:embed="rId4">
            <a:alphaModFix/>
          </a:blip>
          <a:srcRect/>
          <a:stretch/>
        </p:blipFill>
        <p:spPr>
          <a:xfrm>
            <a:off x="4464596" y="2151737"/>
            <a:ext cx="2857500" cy="2857500"/>
          </a:xfrm>
          <a:prstGeom prst="rect">
            <a:avLst/>
          </a:prstGeom>
          <a:noFill/>
          <a:ln>
            <a:noFill/>
          </a:ln>
        </p:spPr>
      </p:pic>
      <p:pic>
        <p:nvPicPr>
          <p:cNvPr id="263" name="Google Shape;263;p39" descr="Image result for fibrous protein"/>
          <p:cNvPicPr preferRelativeResize="0"/>
          <p:nvPr/>
        </p:nvPicPr>
        <p:blipFill rotWithShape="1">
          <a:blip r:embed="rId5">
            <a:alphaModFix/>
          </a:blip>
          <a:srcRect l="30411" r="33000"/>
          <a:stretch/>
        </p:blipFill>
        <p:spPr>
          <a:xfrm>
            <a:off x="7668344" y="195486"/>
            <a:ext cx="1324536" cy="3620242"/>
          </a:xfrm>
          <a:prstGeom prst="rect">
            <a:avLst/>
          </a:prstGeom>
          <a:noFill/>
          <a:ln>
            <a:noFill/>
          </a:ln>
        </p:spPr>
      </p:pic>
      <p:sp>
        <p:nvSpPr>
          <p:cNvPr id="264" name="Google Shape;264;p39"/>
          <p:cNvSpPr/>
          <p:nvPr/>
        </p:nvSpPr>
        <p:spPr>
          <a:xfrm>
            <a:off x="5196199" y="1003000"/>
            <a:ext cx="24363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a:solidFill>
                  <a:schemeClr val="dk1"/>
                </a:solidFill>
                <a:latin typeface="Tahoma"/>
                <a:ea typeface="Tahoma"/>
                <a:cs typeface="Tahoma"/>
                <a:sym typeface="Tahoma"/>
              </a:rPr>
              <a:t>Ақуыз талшықтары</a:t>
            </a:r>
            <a:endParaRPr sz="1800" b="0" i="0" u="none" strike="noStrike" cap="none">
              <a:solidFill>
                <a:schemeClr val="dk1"/>
              </a:solidFill>
              <a:latin typeface="Calibri"/>
              <a:ea typeface="Calibri"/>
              <a:cs typeface="Calibri"/>
              <a:sym typeface="Calibri"/>
            </a:endParaRPr>
          </a:p>
        </p:txBody>
      </p:sp>
      <p:sp>
        <p:nvSpPr>
          <p:cNvPr id="265" name="Google Shape;265;p39"/>
          <p:cNvSpPr/>
          <p:nvPr/>
        </p:nvSpPr>
        <p:spPr>
          <a:xfrm>
            <a:off x="3923925" y="1796075"/>
            <a:ext cx="31659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a:solidFill>
                  <a:schemeClr val="dk1"/>
                </a:solidFill>
                <a:latin typeface="Tahoma"/>
                <a:ea typeface="Tahoma"/>
                <a:cs typeface="Tahoma"/>
                <a:sym typeface="Tahoma"/>
              </a:rPr>
              <a:t>Глобулярлық ақуыздар</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40"/>
          <p:cNvSpPr/>
          <p:nvPr/>
        </p:nvSpPr>
        <p:spPr>
          <a:xfrm>
            <a:off x="1098848" y="1107956"/>
            <a:ext cx="304800" cy="190500"/>
          </a:xfrm>
          <a:prstGeom prst="rect">
            <a:avLst/>
          </a:prstGeom>
          <a:solidFill>
            <a:srgbClr val="00CC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Times New Roman"/>
              <a:ea typeface="Times New Roman"/>
              <a:cs typeface="Times New Roman"/>
              <a:sym typeface="Times New Roman"/>
            </a:endParaRPr>
          </a:p>
        </p:txBody>
      </p:sp>
      <p:sp>
        <p:nvSpPr>
          <p:cNvPr id="272" name="Google Shape;272;p40"/>
          <p:cNvSpPr txBox="1"/>
          <p:nvPr/>
        </p:nvSpPr>
        <p:spPr>
          <a:xfrm>
            <a:off x="323528" y="195486"/>
            <a:ext cx="8229600" cy="857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3600"/>
              <a:buFont typeface="Calibri"/>
              <a:buNone/>
            </a:pPr>
            <a:r>
              <a:rPr lang="en-US" sz="3600">
                <a:solidFill>
                  <a:schemeClr val="dk1"/>
                </a:solidFill>
                <a:latin typeface="Calibri"/>
                <a:ea typeface="Calibri"/>
                <a:cs typeface="Calibri"/>
                <a:sym typeface="Calibri"/>
              </a:rPr>
              <a:t>Ақуыз</a:t>
            </a:r>
            <a:endParaRPr sz="3600" b="0" i="0" u="none" strike="noStrike" cap="none">
              <a:solidFill>
                <a:schemeClr val="dk1"/>
              </a:solidFill>
              <a:latin typeface="Calibri"/>
              <a:ea typeface="Calibri"/>
              <a:cs typeface="Calibri"/>
              <a:sym typeface="Calibri"/>
            </a:endParaRPr>
          </a:p>
        </p:txBody>
      </p:sp>
      <p:sp>
        <p:nvSpPr>
          <p:cNvPr id="273" name="Google Shape;273;p40"/>
          <p:cNvSpPr/>
          <p:nvPr/>
        </p:nvSpPr>
        <p:spPr>
          <a:xfrm>
            <a:off x="3525275" y="314075"/>
            <a:ext cx="2254200" cy="369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800"/>
              <a:buFont typeface="Arial"/>
              <a:buNone/>
            </a:pPr>
            <a:r>
              <a:rPr lang="en-US" sz="1800">
                <a:solidFill>
                  <a:schemeClr val="dk1"/>
                </a:solidFill>
                <a:latin typeface="Calibri"/>
                <a:ea typeface="Calibri"/>
                <a:cs typeface="Calibri"/>
                <a:sym typeface="Calibri"/>
              </a:rPr>
              <a:t>Үшінші құрылым</a:t>
            </a:r>
            <a:endParaRPr sz="1800" b="0" i="0" u="none" strike="noStrike" cap="none">
              <a:solidFill>
                <a:schemeClr val="dk1"/>
              </a:solidFill>
              <a:latin typeface="Calibri"/>
              <a:ea typeface="Calibri"/>
              <a:cs typeface="Calibri"/>
              <a:sym typeface="Calibri"/>
            </a:endParaRPr>
          </a:p>
        </p:txBody>
      </p:sp>
      <p:sp>
        <p:nvSpPr>
          <p:cNvPr id="274" name="Google Shape;274;p40"/>
          <p:cNvSpPr/>
          <p:nvPr/>
        </p:nvSpPr>
        <p:spPr>
          <a:xfrm>
            <a:off x="1650242" y="1107956"/>
            <a:ext cx="304800" cy="190500"/>
          </a:xfrm>
          <a:prstGeom prst="rect">
            <a:avLst/>
          </a:prstGeom>
          <a:solidFill>
            <a:srgbClr val="00CC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Times New Roman"/>
              <a:ea typeface="Times New Roman"/>
              <a:cs typeface="Times New Roman"/>
              <a:sym typeface="Times New Roman"/>
            </a:endParaRPr>
          </a:p>
        </p:txBody>
      </p:sp>
      <p:sp>
        <p:nvSpPr>
          <p:cNvPr id="275" name="Google Shape;275;p40"/>
          <p:cNvSpPr/>
          <p:nvPr/>
        </p:nvSpPr>
        <p:spPr>
          <a:xfrm>
            <a:off x="1259632" y="1851670"/>
            <a:ext cx="457200" cy="260100"/>
          </a:xfrm>
          <a:prstGeom prst="rect">
            <a:avLst/>
          </a:prstGeom>
          <a:solidFill>
            <a:srgbClr val="00CC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Times New Roman"/>
              <a:ea typeface="Times New Roman"/>
              <a:cs typeface="Times New Roman"/>
              <a:sym typeface="Times New Roman"/>
            </a:endParaRPr>
          </a:p>
        </p:txBody>
      </p:sp>
      <p:pic>
        <p:nvPicPr>
          <p:cNvPr id="276" name="Google Shape;276;p40"/>
          <p:cNvPicPr preferRelativeResize="0"/>
          <p:nvPr/>
        </p:nvPicPr>
        <p:blipFill rotWithShape="1">
          <a:blip r:embed="rId3">
            <a:alphaModFix/>
          </a:blip>
          <a:srcRect/>
          <a:stretch/>
        </p:blipFill>
        <p:spPr>
          <a:xfrm>
            <a:off x="1001141" y="2901710"/>
            <a:ext cx="2609850" cy="1020763"/>
          </a:xfrm>
          <a:prstGeom prst="rect">
            <a:avLst/>
          </a:prstGeom>
          <a:noFill/>
          <a:ln>
            <a:noFill/>
          </a:ln>
        </p:spPr>
      </p:pic>
      <p:pic>
        <p:nvPicPr>
          <p:cNvPr id="277" name="Google Shape;277;p40"/>
          <p:cNvPicPr preferRelativeResize="0"/>
          <p:nvPr/>
        </p:nvPicPr>
        <p:blipFill rotWithShape="1">
          <a:blip r:embed="rId4">
            <a:alphaModFix/>
          </a:blip>
          <a:srcRect/>
          <a:stretch/>
        </p:blipFill>
        <p:spPr>
          <a:xfrm>
            <a:off x="4355976" y="3507854"/>
            <a:ext cx="4414837" cy="674688"/>
          </a:xfrm>
          <a:prstGeom prst="rect">
            <a:avLst/>
          </a:prstGeom>
          <a:noFill/>
          <a:ln>
            <a:noFill/>
          </a:ln>
        </p:spPr>
      </p:pic>
      <p:pic>
        <p:nvPicPr>
          <p:cNvPr id="278" name="Google Shape;278;p40"/>
          <p:cNvPicPr preferRelativeResize="0"/>
          <p:nvPr/>
        </p:nvPicPr>
        <p:blipFill rotWithShape="1">
          <a:blip r:embed="rId5">
            <a:alphaModFix/>
          </a:blip>
          <a:srcRect/>
          <a:stretch/>
        </p:blipFill>
        <p:spPr>
          <a:xfrm>
            <a:off x="3175509" y="1126467"/>
            <a:ext cx="3009900" cy="752475"/>
          </a:xfrm>
          <a:prstGeom prst="rect">
            <a:avLst/>
          </a:prstGeom>
          <a:noFill/>
          <a:ln>
            <a:noFill/>
          </a:ln>
        </p:spPr>
      </p:pic>
      <p:pic>
        <p:nvPicPr>
          <p:cNvPr id="279" name="Google Shape;279;p40"/>
          <p:cNvPicPr preferRelativeResize="0"/>
          <p:nvPr/>
        </p:nvPicPr>
        <p:blipFill rotWithShape="1">
          <a:blip r:embed="rId6">
            <a:alphaModFix/>
          </a:blip>
          <a:srcRect/>
          <a:stretch/>
        </p:blipFill>
        <p:spPr>
          <a:xfrm>
            <a:off x="6588224" y="155456"/>
            <a:ext cx="2254249" cy="2286001"/>
          </a:xfrm>
          <a:prstGeom prst="rect">
            <a:avLst/>
          </a:prstGeom>
          <a:noFill/>
          <a:ln>
            <a:noFill/>
          </a:ln>
        </p:spPr>
      </p:pic>
      <p:pic>
        <p:nvPicPr>
          <p:cNvPr id="280" name="Google Shape;280;p40"/>
          <p:cNvPicPr preferRelativeResize="0"/>
          <p:nvPr/>
        </p:nvPicPr>
        <p:blipFill rotWithShape="1">
          <a:blip r:embed="rId7">
            <a:alphaModFix/>
          </a:blip>
          <a:srcRect/>
          <a:stretch/>
        </p:blipFill>
        <p:spPr>
          <a:xfrm>
            <a:off x="429906" y="1111088"/>
            <a:ext cx="2084694" cy="98774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41"/>
          <p:cNvSpPr/>
          <p:nvPr/>
        </p:nvSpPr>
        <p:spPr>
          <a:xfrm>
            <a:off x="1098848" y="1107956"/>
            <a:ext cx="304800" cy="190500"/>
          </a:xfrm>
          <a:prstGeom prst="rect">
            <a:avLst/>
          </a:prstGeom>
          <a:solidFill>
            <a:srgbClr val="00CC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Times New Roman"/>
              <a:ea typeface="Times New Roman"/>
              <a:cs typeface="Times New Roman"/>
              <a:sym typeface="Times New Roman"/>
            </a:endParaRPr>
          </a:p>
        </p:txBody>
      </p:sp>
      <p:sp>
        <p:nvSpPr>
          <p:cNvPr id="287" name="Google Shape;287;p41"/>
          <p:cNvSpPr txBox="1"/>
          <p:nvPr/>
        </p:nvSpPr>
        <p:spPr>
          <a:xfrm>
            <a:off x="323528" y="195486"/>
            <a:ext cx="8229600" cy="857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3600"/>
              <a:buFont typeface="Calibri"/>
              <a:buNone/>
            </a:pPr>
            <a:r>
              <a:rPr lang="en-US" sz="3600">
                <a:solidFill>
                  <a:schemeClr val="dk1"/>
                </a:solidFill>
                <a:latin typeface="Calibri"/>
                <a:ea typeface="Calibri"/>
                <a:cs typeface="Calibri"/>
                <a:sym typeface="Calibri"/>
              </a:rPr>
              <a:t>Ақуыз</a:t>
            </a:r>
            <a:endParaRPr sz="3600" b="0" i="0" u="none" strike="noStrike" cap="none">
              <a:solidFill>
                <a:schemeClr val="dk1"/>
              </a:solidFill>
              <a:latin typeface="Calibri"/>
              <a:ea typeface="Calibri"/>
              <a:cs typeface="Calibri"/>
              <a:sym typeface="Calibri"/>
            </a:endParaRPr>
          </a:p>
        </p:txBody>
      </p:sp>
      <p:sp>
        <p:nvSpPr>
          <p:cNvPr id="288" name="Google Shape;288;p41"/>
          <p:cNvSpPr/>
          <p:nvPr/>
        </p:nvSpPr>
        <p:spPr>
          <a:xfrm>
            <a:off x="2721325" y="314075"/>
            <a:ext cx="3867000" cy="369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800"/>
              <a:buFont typeface="Arial"/>
              <a:buNone/>
            </a:pPr>
            <a:r>
              <a:rPr lang="en-US" sz="1800">
                <a:solidFill>
                  <a:schemeClr val="dk1"/>
                </a:solidFill>
                <a:latin typeface="Calibri"/>
                <a:ea typeface="Calibri"/>
                <a:cs typeface="Calibri"/>
                <a:sym typeface="Calibri"/>
              </a:rPr>
              <a:t>Үшінші құрылым</a:t>
            </a:r>
            <a:endParaRPr sz="1800" b="0" i="0" u="none" strike="noStrike" cap="none">
              <a:solidFill>
                <a:schemeClr val="dk1"/>
              </a:solidFill>
              <a:latin typeface="Calibri"/>
              <a:ea typeface="Calibri"/>
              <a:cs typeface="Calibri"/>
              <a:sym typeface="Calibri"/>
            </a:endParaRPr>
          </a:p>
        </p:txBody>
      </p:sp>
      <p:sp>
        <p:nvSpPr>
          <p:cNvPr id="289" name="Google Shape;289;p41"/>
          <p:cNvSpPr/>
          <p:nvPr/>
        </p:nvSpPr>
        <p:spPr>
          <a:xfrm>
            <a:off x="350250" y="2139700"/>
            <a:ext cx="2133600" cy="674700"/>
          </a:xfrm>
          <a:prstGeom prst="roundRect">
            <a:avLst>
              <a:gd name="adj" fmla="val 16667"/>
            </a:avLst>
          </a:prstGeom>
          <a:gradFill>
            <a:gsLst>
              <a:gs pos="0">
                <a:srgbClr val="5D427D"/>
              </a:gs>
              <a:gs pos="80000">
                <a:srgbClr val="7A57A5"/>
              </a:gs>
              <a:gs pos="100000">
                <a:srgbClr val="7A56A7"/>
              </a:gs>
            </a:gsLst>
            <a:lin ang="16200038" scaled="0"/>
          </a:gradFill>
          <a:ln w="9525" cap="flat" cmpd="sng">
            <a:solidFill>
              <a:srgbClr val="7C5F9F"/>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lt1"/>
                </a:solidFill>
                <a:latin typeface="Calibri"/>
                <a:ea typeface="Calibri"/>
                <a:cs typeface="Calibri"/>
                <a:sym typeface="Calibri"/>
              </a:rPr>
              <a:t>Дисульфид</a:t>
            </a:r>
            <a:r>
              <a:rPr lang="en-US" sz="2000" b="1">
                <a:solidFill>
                  <a:schemeClr val="lt1"/>
                </a:solidFill>
                <a:latin typeface="Calibri"/>
                <a:ea typeface="Calibri"/>
                <a:cs typeface="Calibri"/>
                <a:sym typeface="Calibri"/>
              </a:rPr>
              <a:t>ті байланыс</a:t>
            </a:r>
            <a:endParaRPr sz="1400" b="0" i="0" u="none" strike="noStrike" cap="none">
              <a:solidFill>
                <a:srgbClr val="000000"/>
              </a:solidFill>
              <a:latin typeface="Arial"/>
              <a:ea typeface="Arial"/>
              <a:cs typeface="Arial"/>
              <a:sym typeface="Arial"/>
            </a:endParaRPr>
          </a:p>
        </p:txBody>
      </p:sp>
      <p:sp>
        <p:nvSpPr>
          <p:cNvPr id="290" name="Google Shape;290;p41"/>
          <p:cNvSpPr/>
          <p:nvPr/>
        </p:nvSpPr>
        <p:spPr>
          <a:xfrm>
            <a:off x="1650242" y="1107956"/>
            <a:ext cx="304800" cy="190500"/>
          </a:xfrm>
          <a:prstGeom prst="rect">
            <a:avLst/>
          </a:prstGeom>
          <a:solidFill>
            <a:srgbClr val="00CC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Times New Roman"/>
              <a:ea typeface="Times New Roman"/>
              <a:cs typeface="Times New Roman"/>
              <a:sym typeface="Times New Roman"/>
            </a:endParaRPr>
          </a:p>
        </p:txBody>
      </p:sp>
      <p:sp>
        <p:nvSpPr>
          <p:cNvPr id="291" name="Google Shape;291;p41"/>
          <p:cNvSpPr/>
          <p:nvPr/>
        </p:nvSpPr>
        <p:spPr>
          <a:xfrm>
            <a:off x="1259632" y="1851670"/>
            <a:ext cx="457200" cy="260100"/>
          </a:xfrm>
          <a:prstGeom prst="rect">
            <a:avLst/>
          </a:prstGeom>
          <a:solidFill>
            <a:srgbClr val="00CC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Times New Roman"/>
              <a:ea typeface="Times New Roman"/>
              <a:cs typeface="Times New Roman"/>
              <a:sym typeface="Times New Roman"/>
            </a:endParaRPr>
          </a:p>
        </p:txBody>
      </p:sp>
      <p:pic>
        <p:nvPicPr>
          <p:cNvPr id="292" name="Google Shape;292;p41"/>
          <p:cNvPicPr preferRelativeResize="0"/>
          <p:nvPr/>
        </p:nvPicPr>
        <p:blipFill rotWithShape="1">
          <a:blip r:embed="rId3">
            <a:alphaModFix/>
          </a:blip>
          <a:srcRect/>
          <a:stretch/>
        </p:blipFill>
        <p:spPr>
          <a:xfrm>
            <a:off x="1001141" y="2901710"/>
            <a:ext cx="2609850" cy="1020763"/>
          </a:xfrm>
          <a:prstGeom prst="rect">
            <a:avLst/>
          </a:prstGeom>
          <a:noFill/>
          <a:ln>
            <a:noFill/>
          </a:ln>
        </p:spPr>
      </p:pic>
      <p:sp>
        <p:nvSpPr>
          <p:cNvPr id="293" name="Google Shape;293;p41"/>
          <p:cNvSpPr/>
          <p:nvPr/>
        </p:nvSpPr>
        <p:spPr>
          <a:xfrm>
            <a:off x="971600" y="4006597"/>
            <a:ext cx="2448300" cy="442800"/>
          </a:xfrm>
          <a:prstGeom prst="roundRect">
            <a:avLst>
              <a:gd name="adj" fmla="val 16667"/>
            </a:avLst>
          </a:prstGeom>
          <a:gradFill>
            <a:gsLst>
              <a:gs pos="0">
                <a:srgbClr val="5D427D"/>
              </a:gs>
              <a:gs pos="80000">
                <a:srgbClr val="7A57A5"/>
              </a:gs>
              <a:gs pos="100000">
                <a:srgbClr val="7A56A7"/>
              </a:gs>
            </a:gsLst>
            <a:lin ang="16200038" scaled="0"/>
          </a:gradFill>
          <a:ln w="9525" cap="flat" cmpd="sng">
            <a:solidFill>
              <a:srgbClr val="7C5F9F"/>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a:solidFill>
                  <a:schemeClr val="lt1"/>
                </a:solidFill>
                <a:latin typeface="Calibri"/>
                <a:ea typeface="Calibri"/>
                <a:cs typeface="Calibri"/>
                <a:sym typeface="Calibri"/>
              </a:rPr>
              <a:t>сутектік байланыс</a:t>
            </a:r>
            <a:endParaRPr sz="1400" b="0" i="0" u="none" strike="noStrike" cap="none">
              <a:solidFill>
                <a:srgbClr val="000000"/>
              </a:solidFill>
              <a:latin typeface="Arial"/>
              <a:ea typeface="Arial"/>
              <a:cs typeface="Arial"/>
              <a:sym typeface="Arial"/>
            </a:endParaRPr>
          </a:p>
        </p:txBody>
      </p:sp>
      <p:sp>
        <p:nvSpPr>
          <p:cNvPr id="294" name="Google Shape;294;p41"/>
          <p:cNvSpPr/>
          <p:nvPr/>
        </p:nvSpPr>
        <p:spPr>
          <a:xfrm>
            <a:off x="5508104" y="4227934"/>
            <a:ext cx="2290800" cy="817200"/>
          </a:xfrm>
          <a:prstGeom prst="roundRect">
            <a:avLst>
              <a:gd name="adj" fmla="val 16667"/>
            </a:avLst>
          </a:prstGeom>
          <a:gradFill>
            <a:gsLst>
              <a:gs pos="0">
                <a:srgbClr val="5D427D"/>
              </a:gs>
              <a:gs pos="80000">
                <a:srgbClr val="7A57A5"/>
              </a:gs>
              <a:gs pos="100000">
                <a:srgbClr val="7A56A7"/>
              </a:gs>
            </a:gsLst>
            <a:lin ang="16200038" scaled="0"/>
          </a:gradFill>
          <a:ln w="9525" cap="flat" cmpd="sng">
            <a:solidFill>
              <a:srgbClr val="7C5F9F"/>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t" anchorCtr="0">
            <a:noAutofit/>
          </a:bodyPr>
          <a:lstStyle/>
          <a:p>
            <a:pPr marL="0" marR="0" lvl="0" indent="0" algn="ctr" rtl="0">
              <a:lnSpc>
                <a:spcPct val="100000"/>
              </a:lnSpc>
              <a:spcBef>
                <a:spcPts val="200"/>
              </a:spcBef>
              <a:spcAft>
                <a:spcPts val="0"/>
              </a:spcAft>
              <a:buClr>
                <a:schemeClr val="dk1"/>
              </a:buClr>
              <a:buSzPts val="1100"/>
              <a:buFont typeface="Arial"/>
              <a:buNone/>
            </a:pPr>
            <a:r>
              <a:rPr lang="en-US" sz="2000" b="1" i="0" u="none" strike="noStrike" cap="none">
                <a:solidFill>
                  <a:schemeClr val="lt1"/>
                </a:solidFill>
                <a:latin typeface="Calibri"/>
                <a:ea typeface="Calibri"/>
                <a:cs typeface="Calibri"/>
                <a:sym typeface="Calibri"/>
              </a:rPr>
              <a:t>Ион</a:t>
            </a:r>
            <a:r>
              <a:rPr lang="en-US" sz="2000" b="1">
                <a:solidFill>
                  <a:schemeClr val="lt1"/>
                </a:solidFill>
                <a:latin typeface="Calibri"/>
                <a:ea typeface="Calibri"/>
                <a:cs typeface="Calibri"/>
                <a:sym typeface="Calibri"/>
              </a:rPr>
              <a:t>дық байланыс</a:t>
            </a:r>
            <a:endParaRPr sz="2000" b="1" i="0" u="none" strike="noStrike" cap="none">
              <a:solidFill>
                <a:schemeClr val="lt1"/>
              </a:solidFill>
              <a:latin typeface="Calibri"/>
              <a:ea typeface="Calibri"/>
              <a:cs typeface="Calibri"/>
              <a:sym typeface="Calibri"/>
            </a:endParaRPr>
          </a:p>
          <a:p>
            <a:pPr marL="0" marR="0" lvl="0" indent="0" algn="ctr" rtl="0">
              <a:lnSpc>
                <a:spcPct val="100000"/>
              </a:lnSpc>
              <a:spcBef>
                <a:spcPts val="200"/>
              </a:spcBef>
              <a:spcAft>
                <a:spcPts val="0"/>
              </a:spcAft>
              <a:buClr>
                <a:schemeClr val="dk1"/>
              </a:buClr>
              <a:buSzPts val="1100"/>
              <a:buFont typeface="Arial"/>
              <a:buNone/>
            </a:pPr>
            <a:r>
              <a:rPr lang="en-US" sz="2000" b="1" i="0" u="none" strike="noStrike" cap="none">
                <a:solidFill>
                  <a:schemeClr val="lt1"/>
                </a:solidFill>
                <a:latin typeface="Calibri"/>
                <a:ea typeface="Calibri"/>
                <a:cs typeface="Calibri"/>
                <a:sym typeface="Calibri"/>
              </a:rPr>
              <a:t>(«Солевой мост»)</a:t>
            </a:r>
            <a:endParaRPr sz="2000" b="1" i="0" u="none" strike="noStrike" cap="none">
              <a:solidFill>
                <a:schemeClr val="lt1"/>
              </a:solidFill>
              <a:latin typeface="Calibri"/>
              <a:ea typeface="Calibri"/>
              <a:cs typeface="Calibri"/>
              <a:sym typeface="Calibri"/>
            </a:endParaRPr>
          </a:p>
          <a:p>
            <a:pPr marL="0" marR="0" lvl="0" indent="0" algn="ctr" rtl="0">
              <a:lnSpc>
                <a:spcPct val="100000"/>
              </a:lnSpc>
              <a:spcBef>
                <a:spcPts val="200"/>
              </a:spcBef>
              <a:spcAft>
                <a:spcPts val="0"/>
              </a:spcAft>
              <a:buClr>
                <a:srgbClr val="000000"/>
              </a:buClr>
              <a:buSzPts val="2000"/>
              <a:buFont typeface="Arial"/>
              <a:buNone/>
            </a:pPr>
            <a:endParaRPr sz="2000" b="1" i="0" u="none" strike="noStrike" cap="none">
              <a:solidFill>
                <a:schemeClr val="lt1"/>
              </a:solidFill>
              <a:latin typeface="Calibri"/>
              <a:ea typeface="Calibri"/>
              <a:cs typeface="Calibri"/>
              <a:sym typeface="Calibri"/>
            </a:endParaRPr>
          </a:p>
        </p:txBody>
      </p:sp>
      <p:pic>
        <p:nvPicPr>
          <p:cNvPr id="295" name="Google Shape;295;p41"/>
          <p:cNvPicPr preferRelativeResize="0"/>
          <p:nvPr/>
        </p:nvPicPr>
        <p:blipFill rotWithShape="1">
          <a:blip r:embed="rId4">
            <a:alphaModFix/>
          </a:blip>
          <a:srcRect/>
          <a:stretch/>
        </p:blipFill>
        <p:spPr>
          <a:xfrm>
            <a:off x="4355976" y="3507854"/>
            <a:ext cx="4414837" cy="674688"/>
          </a:xfrm>
          <a:prstGeom prst="rect">
            <a:avLst/>
          </a:prstGeom>
          <a:noFill/>
          <a:ln>
            <a:noFill/>
          </a:ln>
        </p:spPr>
      </p:pic>
      <p:sp>
        <p:nvSpPr>
          <p:cNvPr id="296" name="Google Shape;296;p41"/>
          <p:cNvSpPr/>
          <p:nvPr/>
        </p:nvSpPr>
        <p:spPr>
          <a:xfrm flipH="1">
            <a:off x="3480159" y="1988569"/>
            <a:ext cx="2343300" cy="783300"/>
          </a:xfrm>
          <a:prstGeom prst="roundRect">
            <a:avLst>
              <a:gd name="adj" fmla="val 16667"/>
            </a:avLst>
          </a:prstGeom>
          <a:gradFill>
            <a:gsLst>
              <a:gs pos="0">
                <a:srgbClr val="5D427D"/>
              </a:gs>
              <a:gs pos="80000">
                <a:srgbClr val="7A57A5"/>
              </a:gs>
              <a:gs pos="100000">
                <a:srgbClr val="7A56A7"/>
              </a:gs>
            </a:gsLst>
            <a:lin ang="16200038" scaled="0"/>
          </a:gradFill>
          <a:ln w="9525" cap="flat" cmpd="sng">
            <a:solidFill>
              <a:srgbClr val="7C5F9F"/>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lt1"/>
                </a:solidFill>
                <a:latin typeface="Calibri"/>
                <a:ea typeface="Calibri"/>
                <a:cs typeface="Calibri"/>
                <a:sym typeface="Calibri"/>
              </a:rPr>
              <a:t>Гидрофоб</a:t>
            </a:r>
            <a:r>
              <a:rPr lang="en-US" sz="2000" b="1">
                <a:solidFill>
                  <a:schemeClr val="lt1"/>
                </a:solidFill>
                <a:latin typeface="Calibri"/>
                <a:ea typeface="Calibri"/>
                <a:cs typeface="Calibri"/>
                <a:sym typeface="Calibri"/>
              </a:rPr>
              <a:t>ты әрекеттесу</a:t>
            </a:r>
            <a:r>
              <a:rPr lang="en-US" sz="2000" b="1" i="0" u="none" strike="noStrike" cap="none">
                <a:solidFill>
                  <a:schemeClr val="lt1"/>
                </a:solidFill>
                <a:latin typeface="Calibri"/>
                <a:ea typeface="Calibri"/>
                <a:cs typeface="Calibri"/>
                <a:sym typeface="Calibri"/>
              </a:rPr>
              <a:t> взаимодействия</a:t>
            </a:r>
            <a:endParaRPr sz="1400" b="0" i="0" u="none" strike="noStrike" cap="none">
              <a:solidFill>
                <a:srgbClr val="000000"/>
              </a:solidFill>
              <a:latin typeface="Arial"/>
              <a:ea typeface="Arial"/>
              <a:cs typeface="Arial"/>
              <a:sym typeface="Arial"/>
            </a:endParaRPr>
          </a:p>
        </p:txBody>
      </p:sp>
      <p:pic>
        <p:nvPicPr>
          <p:cNvPr id="297" name="Google Shape;297;p41"/>
          <p:cNvPicPr preferRelativeResize="0"/>
          <p:nvPr/>
        </p:nvPicPr>
        <p:blipFill rotWithShape="1">
          <a:blip r:embed="rId5">
            <a:alphaModFix/>
          </a:blip>
          <a:srcRect/>
          <a:stretch/>
        </p:blipFill>
        <p:spPr>
          <a:xfrm>
            <a:off x="3175509" y="1126467"/>
            <a:ext cx="3009900" cy="752475"/>
          </a:xfrm>
          <a:prstGeom prst="rect">
            <a:avLst/>
          </a:prstGeom>
          <a:noFill/>
          <a:ln>
            <a:noFill/>
          </a:ln>
        </p:spPr>
      </p:pic>
      <p:sp>
        <p:nvSpPr>
          <p:cNvPr id="298" name="Google Shape;298;p41"/>
          <p:cNvSpPr/>
          <p:nvPr/>
        </p:nvSpPr>
        <p:spPr>
          <a:xfrm>
            <a:off x="6653485" y="2582376"/>
            <a:ext cx="2133600" cy="783300"/>
          </a:xfrm>
          <a:prstGeom prst="roundRect">
            <a:avLst>
              <a:gd name="adj" fmla="val 16667"/>
            </a:avLst>
          </a:prstGeom>
          <a:gradFill>
            <a:gsLst>
              <a:gs pos="0">
                <a:srgbClr val="5D427D"/>
              </a:gs>
              <a:gs pos="80000">
                <a:srgbClr val="7A57A5"/>
              </a:gs>
              <a:gs pos="100000">
                <a:srgbClr val="7A56A7"/>
              </a:gs>
            </a:gsLst>
            <a:lin ang="16200038" scaled="0"/>
          </a:gradFill>
          <a:ln w="9525" cap="flat" cmpd="sng">
            <a:solidFill>
              <a:srgbClr val="7C5F9F"/>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lt1"/>
                </a:solidFill>
                <a:latin typeface="Calibri"/>
                <a:ea typeface="Calibri"/>
                <a:cs typeface="Calibri"/>
                <a:sym typeface="Calibri"/>
              </a:rPr>
              <a:t>Гидрофиль</a:t>
            </a:r>
            <a:r>
              <a:rPr lang="en-US" sz="2000" b="1">
                <a:solidFill>
                  <a:schemeClr val="lt1"/>
                </a:solidFill>
                <a:latin typeface="Calibri"/>
                <a:ea typeface="Calibri"/>
                <a:cs typeface="Calibri"/>
                <a:sym typeface="Calibri"/>
              </a:rPr>
              <a:t>ді</a:t>
            </a:r>
            <a:r>
              <a:rPr lang="en-US" sz="2000" b="1" i="0" u="none" strike="noStrike" cap="none">
                <a:solidFill>
                  <a:schemeClr val="lt1"/>
                </a:solidFill>
                <a:latin typeface="Calibri"/>
                <a:ea typeface="Calibri"/>
                <a:cs typeface="Calibri"/>
                <a:sym typeface="Calibri"/>
              </a:rPr>
              <a:t> </a:t>
            </a:r>
            <a:r>
              <a:rPr lang="en-US" sz="2000" b="1">
                <a:solidFill>
                  <a:schemeClr val="lt1"/>
                </a:solidFill>
                <a:latin typeface="Calibri"/>
                <a:ea typeface="Calibri"/>
                <a:cs typeface="Calibri"/>
                <a:sym typeface="Calibri"/>
              </a:rPr>
              <a:t>әрекеттесу</a:t>
            </a:r>
            <a:endParaRPr sz="1400" b="0" i="0" u="none" strike="noStrike" cap="none">
              <a:solidFill>
                <a:srgbClr val="000000"/>
              </a:solidFill>
              <a:latin typeface="Arial"/>
              <a:ea typeface="Arial"/>
              <a:cs typeface="Arial"/>
              <a:sym typeface="Arial"/>
            </a:endParaRPr>
          </a:p>
        </p:txBody>
      </p:sp>
      <p:pic>
        <p:nvPicPr>
          <p:cNvPr id="299" name="Google Shape;299;p41"/>
          <p:cNvPicPr preferRelativeResize="0"/>
          <p:nvPr/>
        </p:nvPicPr>
        <p:blipFill rotWithShape="1">
          <a:blip r:embed="rId6">
            <a:alphaModFix/>
          </a:blip>
          <a:srcRect/>
          <a:stretch/>
        </p:blipFill>
        <p:spPr>
          <a:xfrm>
            <a:off x="6588224" y="155456"/>
            <a:ext cx="2254249" cy="2286001"/>
          </a:xfrm>
          <a:prstGeom prst="rect">
            <a:avLst/>
          </a:prstGeom>
          <a:noFill/>
          <a:ln>
            <a:noFill/>
          </a:ln>
        </p:spPr>
      </p:pic>
      <p:pic>
        <p:nvPicPr>
          <p:cNvPr id="300" name="Google Shape;300;p41"/>
          <p:cNvPicPr preferRelativeResize="0"/>
          <p:nvPr/>
        </p:nvPicPr>
        <p:blipFill rotWithShape="1">
          <a:blip r:embed="rId7">
            <a:alphaModFix/>
          </a:blip>
          <a:srcRect/>
          <a:stretch/>
        </p:blipFill>
        <p:spPr>
          <a:xfrm>
            <a:off x="429906" y="1111088"/>
            <a:ext cx="2084694" cy="98774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42"/>
          <p:cNvSpPr/>
          <p:nvPr/>
        </p:nvSpPr>
        <p:spPr>
          <a:xfrm>
            <a:off x="1475656" y="1995686"/>
            <a:ext cx="576000" cy="360000"/>
          </a:xfrm>
          <a:prstGeom prst="roundRect">
            <a:avLst>
              <a:gd name="adj" fmla="val 16667"/>
            </a:avLst>
          </a:prstGeom>
          <a:gradFill>
            <a:gsLst>
              <a:gs pos="0">
                <a:srgbClr val="C86C1F"/>
              </a:gs>
              <a:gs pos="80000">
                <a:srgbClr val="FF8E29"/>
              </a:gs>
              <a:gs pos="100000">
                <a:srgbClr val="FF8D25"/>
              </a:gs>
            </a:gsLst>
            <a:lin ang="16200038" scaled="0"/>
          </a:gra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07" name="Google Shape;307;p42"/>
          <p:cNvPicPr preferRelativeResize="0"/>
          <p:nvPr/>
        </p:nvPicPr>
        <p:blipFill rotWithShape="1">
          <a:blip r:embed="rId3">
            <a:alphaModFix/>
          </a:blip>
          <a:srcRect/>
          <a:stretch/>
        </p:blipFill>
        <p:spPr>
          <a:xfrm>
            <a:off x="107504" y="1347614"/>
            <a:ext cx="3147910" cy="1368152"/>
          </a:xfrm>
          <a:prstGeom prst="rect">
            <a:avLst/>
          </a:prstGeom>
          <a:noFill/>
          <a:ln>
            <a:noFill/>
          </a:ln>
        </p:spPr>
      </p:pic>
      <p:sp>
        <p:nvSpPr>
          <p:cNvPr id="308" name="Google Shape;308;p42"/>
          <p:cNvSpPr txBox="1"/>
          <p:nvPr/>
        </p:nvSpPr>
        <p:spPr>
          <a:xfrm>
            <a:off x="323528" y="195486"/>
            <a:ext cx="8229600" cy="857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600"/>
              <a:buFont typeface="Calibri"/>
              <a:buNone/>
            </a:pPr>
            <a:r>
              <a:rPr lang="en-US" sz="3600" b="0" i="0" u="none" strike="noStrike" cap="none">
                <a:solidFill>
                  <a:schemeClr val="dk1"/>
                </a:solidFill>
                <a:latin typeface="Calibri"/>
                <a:ea typeface="Calibri"/>
                <a:cs typeface="Calibri"/>
                <a:sym typeface="Calibri"/>
              </a:rPr>
              <a:t>Пептид</a:t>
            </a:r>
            <a:r>
              <a:rPr lang="en-US" sz="3600">
                <a:solidFill>
                  <a:schemeClr val="dk1"/>
                </a:solidFill>
                <a:latin typeface="Calibri"/>
                <a:ea typeface="Calibri"/>
                <a:cs typeface="Calibri"/>
                <a:sym typeface="Calibri"/>
              </a:rPr>
              <a:t>тер</a:t>
            </a:r>
            <a:endParaRPr sz="3600" b="0" i="0" u="none" strike="noStrike" cap="none">
              <a:solidFill>
                <a:schemeClr val="dk1"/>
              </a:solidFill>
              <a:latin typeface="Calibri"/>
              <a:ea typeface="Calibri"/>
              <a:cs typeface="Calibri"/>
              <a:sym typeface="Calibri"/>
            </a:endParaRPr>
          </a:p>
        </p:txBody>
      </p:sp>
      <p:sp>
        <p:nvSpPr>
          <p:cNvPr id="309" name="Google Shape;309;p42"/>
          <p:cNvSpPr/>
          <p:nvPr/>
        </p:nvSpPr>
        <p:spPr>
          <a:xfrm>
            <a:off x="827584" y="2850490"/>
            <a:ext cx="179940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1" u="none" strike="noStrike" cap="none">
                <a:solidFill>
                  <a:srgbClr val="FF0000"/>
                </a:solidFill>
                <a:latin typeface="Calibri"/>
                <a:ea typeface="Calibri"/>
                <a:cs typeface="Calibri"/>
                <a:sym typeface="Calibri"/>
              </a:rPr>
              <a:t>дисульфид</a:t>
            </a:r>
            <a:r>
              <a:rPr lang="en-US" sz="1800" b="1" i="1">
                <a:solidFill>
                  <a:srgbClr val="FF0000"/>
                </a:solidFill>
                <a:latin typeface="Calibri"/>
                <a:ea typeface="Calibri"/>
                <a:cs typeface="Calibri"/>
                <a:sym typeface="Calibri"/>
              </a:rPr>
              <a:t>ті байланыс</a:t>
            </a:r>
            <a:endParaRPr sz="1800" b="0" i="0" u="none" strike="noStrike" cap="none">
              <a:solidFill>
                <a:schemeClr val="dk1"/>
              </a:solidFill>
              <a:latin typeface="Calibri"/>
              <a:ea typeface="Calibri"/>
              <a:cs typeface="Calibri"/>
              <a:sym typeface="Calibri"/>
            </a:endParaRPr>
          </a:p>
        </p:txBody>
      </p:sp>
      <p:sp>
        <p:nvSpPr>
          <p:cNvPr id="310" name="Google Shape;310;p42"/>
          <p:cNvSpPr/>
          <p:nvPr/>
        </p:nvSpPr>
        <p:spPr>
          <a:xfrm>
            <a:off x="323525" y="915575"/>
            <a:ext cx="26559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1">
                <a:solidFill>
                  <a:srgbClr val="FF0000"/>
                </a:solidFill>
                <a:latin typeface="Calibri"/>
                <a:ea typeface="Calibri"/>
                <a:cs typeface="Calibri"/>
                <a:sym typeface="Calibri"/>
              </a:rPr>
              <a:t>Цистеинді бірліктер</a:t>
            </a:r>
            <a:endParaRPr sz="1800" b="0" i="0" u="none" strike="noStrike" cap="none">
              <a:solidFill>
                <a:schemeClr val="dk1"/>
              </a:solidFill>
              <a:latin typeface="Calibri"/>
              <a:ea typeface="Calibri"/>
              <a:cs typeface="Calibri"/>
              <a:sym typeface="Calibri"/>
            </a:endParaRPr>
          </a:p>
        </p:txBody>
      </p:sp>
      <p:cxnSp>
        <p:nvCxnSpPr>
          <p:cNvPr id="311" name="Google Shape;311;p42"/>
          <p:cNvCxnSpPr/>
          <p:nvPr/>
        </p:nvCxnSpPr>
        <p:spPr>
          <a:xfrm>
            <a:off x="1641333" y="1223582"/>
            <a:ext cx="410400" cy="350100"/>
          </a:xfrm>
          <a:prstGeom prst="straightConnector1">
            <a:avLst/>
          </a:prstGeom>
          <a:noFill/>
          <a:ln w="25400" cap="flat" cmpd="sng">
            <a:solidFill>
              <a:schemeClr val="accent2"/>
            </a:solidFill>
            <a:prstDash val="solid"/>
            <a:round/>
            <a:headEnd type="none" w="sm" len="sm"/>
            <a:tailEnd type="triangle" w="med" len="med"/>
          </a:ln>
          <a:effectLst>
            <a:outerShdw blurRad="40000" dist="20000" dir="5400000" rotWithShape="0">
              <a:srgbClr val="000000">
                <a:alpha val="37647"/>
              </a:srgbClr>
            </a:outerShdw>
          </a:effectLst>
        </p:spPr>
      </p:cxnSp>
      <p:cxnSp>
        <p:nvCxnSpPr>
          <p:cNvPr id="312" name="Google Shape;312;p42"/>
          <p:cNvCxnSpPr/>
          <p:nvPr/>
        </p:nvCxnSpPr>
        <p:spPr>
          <a:xfrm flipH="1">
            <a:off x="1285062" y="1223580"/>
            <a:ext cx="345000" cy="358200"/>
          </a:xfrm>
          <a:prstGeom prst="straightConnector1">
            <a:avLst/>
          </a:prstGeom>
          <a:noFill/>
          <a:ln w="25400" cap="flat" cmpd="sng">
            <a:solidFill>
              <a:schemeClr val="accent2"/>
            </a:solidFill>
            <a:prstDash val="solid"/>
            <a:round/>
            <a:headEnd type="none" w="sm" len="sm"/>
            <a:tailEnd type="triangle" w="med" len="med"/>
          </a:ln>
          <a:effectLst>
            <a:outerShdw blurRad="40000" dist="20000" dir="5400000" rotWithShape="0">
              <a:srgbClr val="000000">
                <a:alpha val="37647"/>
              </a:srgbClr>
            </a:outerShdw>
          </a:effectLst>
        </p:spPr>
      </p:cxnSp>
      <p:cxnSp>
        <p:nvCxnSpPr>
          <p:cNvPr id="313" name="Google Shape;313;p42"/>
          <p:cNvCxnSpPr/>
          <p:nvPr/>
        </p:nvCxnSpPr>
        <p:spPr>
          <a:xfrm rot="10800000">
            <a:off x="1763688" y="2486882"/>
            <a:ext cx="0" cy="372900"/>
          </a:xfrm>
          <a:prstGeom prst="straightConnector1">
            <a:avLst/>
          </a:prstGeom>
          <a:noFill/>
          <a:ln w="25400" cap="flat" cmpd="sng">
            <a:solidFill>
              <a:schemeClr val="accent2"/>
            </a:solidFill>
            <a:prstDash val="solid"/>
            <a:round/>
            <a:headEnd type="none" w="sm" len="sm"/>
            <a:tailEnd type="triangle" w="med" len="med"/>
          </a:ln>
          <a:effectLst>
            <a:outerShdw blurRad="40000" dist="20000" dir="5400000" rotWithShape="0">
              <a:srgbClr val="000000">
                <a:alpha val="37647"/>
              </a:srgbClr>
            </a:outerShdw>
          </a:effectLst>
        </p:spPr>
      </p:cxnSp>
      <p:pic>
        <p:nvPicPr>
          <p:cNvPr id="314" name="Google Shape;314;p42"/>
          <p:cNvPicPr preferRelativeResize="0"/>
          <p:nvPr/>
        </p:nvPicPr>
        <p:blipFill rotWithShape="1">
          <a:blip r:embed="rId4">
            <a:alphaModFix/>
          </a:blip>
          <a:srcRect/>
          <a:stretch/>
        </p:blipFill>
        <p:spPr>
          <a:xfrm>
            <a:off x="467544" y="3982598"/>
            <a:ext cx="4788023" cy="749392"/>
          </a:xfrm>
          <a:prstGeom prst="rect">
            <a:avLst/>
          </a:prstGeom>
          <a:noFill/>
          <a:ln>
            <a:noFill/>
          </a:ln>
        </p:spPr>
      </p:pic>
      <p:pic>
        <p:nvPicPr>
          <p:cNvPr id="315" name="Google Shape;315;p42"/>
          <p:cNvPicPr preferRelativeResize="0"/>
          <p:nvPr/>
        </p:nvPicPr>
        <p:blipFill rotWithShape="1">
          <a:blip r:embed="rId5">
            <a:alphaModFix/>
          </a:blip>
          <a:srcRect/>
          <a:stretch/>
        </p:blipFill>
        <p:spPr>
          <a:xfrm>
            <a:off x="4932040" y="610486"/>
            <a:ext cx="3765105" cy="313044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43"/>
          <p:cNvSpPr txBox="1"/>
          <p:nvPr/>
        </p:nvSpPr>
        <p:spPr>
          <a:xfrm>
            <a:off x="323528" y="195486"/>
            <a:ext cx="8229600" cy="857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600"/>
              <a:buFont typeface="Calibri"/>
              <a:buNone/>
            </a:pPr>
            <a:r>
              <a:rPr lang="en-US" sz="3600">
                <a:solidFill>
                  <a:schemeClr val="dk1"/>
                </a:solidFill>
                <a:latin typeface="Calibri"/>
                <a:ea typeface="Calibri"/>
                <a:cs typeface="Calibri"/>
                <a:sym typeface="Calibri"/>
              </a:rPr>
              <a:t>Ақуыздардың денатурациясы</a:t>
            </a:r>
            <a:endParaRPr sz="3600" b="0" i="0" u="none" strike="noStrike" cap="none">
              <a:solidFill>
                <a:schemeClr val="dk1"/>
              </a:solidFill>
              <a:latin typeface="Calibri"/>
              <a:ea typeface="Calibri"/>
              <a:cs typeface="Calibri"/>
              <a:sym typeface="Calibri"/>
            </a:endParaRPr>
          </a:p>
        </p:txBody>
      </p:sp>
      <p:pic>
        <p:nvPicPr>
          <p:cNvPr id="322" name="Google Shape;322;p43"/>
          <p:cNvPicPr preferRelativeResize="0"/>
          <p:nvPr/>
        </p:nvPicPr>
        <p:blipFill rotWithShape="1">
          <a:blip r:embed="rId3">
            <a:alphaModFix/>
          </a:blip>
          <a:srcRect/>
          <a:stretch/>
        </p:blipFill>
        <p:spPr>
          <a:xfrm>
            <a:off x="323525" y="1433275"/>
            <a:ext cx="2795025" cy="1886625"/>
          </a:xfrm>
          <a:prstGeom prst="rect">
            <a:avLst/>
          </a:prstGeom>
          <a:noFill/>
          <a:ln>
            <a:noFill/>
          </a:ln>
        </p:spPr>
      </p:pic>
      <p:pic>
        <p:nvPicPr>
          <p:cNvPr id="323" name="Google Shape;323;p43"/>
          <p:cNvPicPr preferRelativeResize="0"/>
          <p:nvPr/>
        </p:nvPicPr>
        <p:blipFill rotWithShape="1">
          <a:blip r:embed="rId4">
            <a:alphaModFix/>
          </a:blip>
          <a:srcRect/>
          <a:stretch/>
        </p:blipFill>
        <p:spPr>
          <a:xfrm>
            <a:off x="5480274" y="1052878"/>
            <a:ext cx="2596100" cy="2856375"/>
          </a:xfrm>
          <a:prstGeom prst="rect">
            <a:avLst/>
          </a:prstGeom>
          <a:noFill/>
          <a:ln>
            <a:noFill/>
          </a:ln>
        </p:spPr>
      </p:pic>
      <p:pic>
        <p:nvPicPr>
          <p:cNvPr id="324" name="Google Shape;324;p43"/>
          <p:cNvPicPr preferRelativeResize="0"/>
          <p:nvPr/>
        </p:nvPicPr>
        <p:blipFill rotWithShape="1">
          <a:blip r:embed="rId5">
            <a:alphaModFix/>
          </a:blip>
          <a:srcRect/>
          <a:stretch/>
        </p:blipFill>
        <p:spPr>
          <a:xfrm>
            <a:off x="3532638" y="2490798"/>
            <a:ext cx="1533525" cy="161925"/>
          </a:xfrm>
          <a:prstGeom prst="rect">
            <a:avLst/>
          </a:prstGeom>
          <a:noFill/>
          <a:ln>
            <a:noFill/>
          </a:ln>
        </p:spPr>
      </p:pic>
      <p:sp>
        <p:nvSpPr>
          <p:cNvPr id="325" name="Google Shape;325;p43"/>
          <p:cNvSpPr txBox="1"/>
          <p:nvPr/>
        </p:nvSpPr>
        <p:spPr>
          <a:xfrm>
            <a:off x="323525" y="3558700"/>
            <a:ext cx="3986400" cy="5589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2400"/>
              <a:buFont typeface="Arial"/>
              <a:buNone/>
            </a:pPr>
            <a:r>
              <a:rPr lang="en-US" sz="2400"/>
              <a:t>Бір формасы</a:t>
            </a:r>
            <a:endParaRPr sz="2400" b="0" i="0" u="none" strike="noStrike" cap="none">
              <a:solidFill>
                <a:srgbClr val="000000"/>
              </a:solidFill>
              <a:latin typeface="Arial"/>
              <a:ea typeface="Arial"/>
              <a:cs typeface="Arial"/>
              <a:sym typeface="Arial"/>
            </a:endParaRPr>
          </a:p>
        </p:txBody>
      </p:sp>
      <p:sp>
        <p:nvSpPr>
          <p:cNvPr id="326" name="Google Shape;326;p43"/>
          <p:cNvSpPr txBox="1"/>
          <p:nvPr/>
        </p:nvSpPr>
        <p:spPr>
          <a:xfrm>
            <a:off x="4572000" y="4117600"/>
            <a:ext cx="4464600" cy="7995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2400"/>
              <a:buFont typeface="Arial"/>
              <a:buNone/>
            </a:pPr>
            <a:r>
              <a:rPr lang="en-US" sz="2400"/>
              <a:t>Көптеген денатуратталған нысандар</a:t>
            </a:r>
            <a:endParaRPr sz="2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6"/>
          <p:cNvSpPr txBox="1"/>
          <p:nvPr/>
        </p:nvSpPr>
        <p:spPr>
          <a:xfrm>
            <a:off x="311700" y="744575"/>
            <a:ext cx="8520600" cy="9495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Оқытушылар</a:t>
            </a:r>
            <a:endParaRPr sz="3600" b="0" i="0" u="none" strike="noStrike" cap="none">
              <a:solidFill>
                <a:srgbClr val="000000"/>
              </a:solidFill>
              <a:latin typeface="Arial"/>
              <a:ea typeface="Arial"/>
              <a:cs typeface="Arial"/>
              <a:sym typeface="Arial"/>
            </a:endParaRPr>
          </a:p>
        </p:txBody>
      </p:sp>
      <p:sp>
        <p:nvSpPr>
          <p:cNvPr id="140" name="Google Shape;140;p26"/>
          <p:cNvSpPr txBox="1"/>
          <p:nvPr/>
        </p:nvSpPr>
        <p:spPr>
          <a:xfrm>
            <a:off x="311700" y="2140550"/>
            <a:ext cx="8520600" cy="1955700"/>
          </a:xfrm>
          <a:prstGeom prst="rect">
            <a:avLst/>
          </a:prstGeom>
          <a:noFill/>
          <a:ln>
            <a:noFill/>
          </a:ln>
        </p:spPr>
        <p:txBody>
          <a:bodyPr spcFirstLastPara="1" wrap="square" lIns="91425" tIns="91425" rIns="91425" bIns="91425" anchor="t" anchorCtr="0">
            <a:noAutofit/>
          </a:bodyPr>
          <a:lstStyle/>
          <a:p>
            <a:pPr marL="0" marR="0" lvl="0" indent="457200" algn="ctr"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Arial"/>
                <a:ea typeface="Arial"/>
                <a:cs typeface="Arial"/>
                <a:sym typeface="Arial"/>
              </a:rPr>
              <a:t>Гульназ Сейтимова, PhD, Chemistry</a:t>
            </a:r>
            <a:endParaRPr sz="2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Arial"/>
                <a:ea typeface="Arial"/>
                <a:cs typeface="Arial"/>
                <a:sym typeface="Arial"/>
              </a:rPr>
              <a:t>Батес Кудайбергенова, PhD, Chemistry</a:t>
            </a:r>
            <a:endParaRPr sz="2800" b="0" i="0" u="none" strike="noStrike" cap="none">
              <a:solidFill>
                <a:srgbClr val="000000"/>
              </a:solidFill>
              <a:latin typeface="Arial"/>
              <a:ea typeface="Arial"/>
              <a:cs typeface="Arial"/>
              <a:sym typeface="Arial"/>
            </a:endParaRPr>
          </a:p>
          <a:p>
            <a:pPr marL="0" marR="0" lvl="0" indent="457200" algn="ctr"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Arial"/>
                <a:ea typeface="Arial"/>
                <a:cs typeface="Arial"/>
                <a:sym typeface="Arial"/>
              </a:rPr>
              <a:t>Диас Тастанбеков, MSc, Chemistry</a:t>
            </a:r>
            <a:endParaRPr sz="2800" b="0" i="0" u="none" strike="noStrike" cap="none">
              <a:solidFill>
                <a:srgbClr val="595959"/>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44"/>
          <p:cNvSpPr txBox="1"/>
          <p:nvPr/>
        </p:nvSpPr>
        <p:spPr>
          <a:xfrm>
            <a:off x="228600" y="22491"/>
            <a:ext cx="8229600" cy="857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600"/>
              <a:buFont typeface="Calibri"/>
              <a:buNone/>
            </a:pPr>
            <a:r>
              <a:rPr lang="en-US" sz="3600">
                <a:solidFill>
                  <a:schemeClr val="dk1"/>
                </a:solidFill>
                <a:latin typeface="Calibri"/>
                <a:ea typeface="Calibri"/>
                <a:cs typeface="Calibri"/>
                <a:sym typeface="Calibri"/>
              </a:rPr>
              <a:t>Пептидтердің құрылымын анықтау</a:t>
            </a:r>
            <a:endParaRPr sz="3600" b="0" i="0" u="none" strike="noStrike" cap="none">
              <a:solidFill>
                <a:schemeClr val="dk1"/>
              </a:solidFill>
              <a:latin typeface="Calibri"/>
              <a:ea typeface="Calibri"/>
              <a:cs typeface="Calibri"/>
              <a:sym typeface="Calibri"/>
            </a:endParaRPr>
          </a:p>
        </p:txBody>
      </p:sp>
      <p:sp>
        <p:nvSpPr>
          <p:cNvPr id="333" name="Google Shape;333;p44"/>
          <p:cNvSpPr/>
          <p:nvPr/>
        </p:nvSpPr>
        <p:spPr>
          <a:xfrm>
            <a:off x="1158826" y="582550"/>
            <a:ext cx="5963700" cy="492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600"/>
              <a:buFont typeface="Arial"/>
              <a:buNone/>
            </a:pPr>
            <a:r>
              <a:rPr lang="en-US" sz="2600" b="1">
                <a:solidFill>
                  <a:schemeClr val="dk1"/>
                </a:solidFill>
                <a:latin typeface="Calibri"/>
                <a:ea typeface="Calibri"/>
                <a:cs typeface="Calibri"/>
                <a:sym typeface="Calibri"/>
              </a:rPr>
              <a:t>Терминалдық қалдықтарды талдау</a:t>
            </a:r>
            <a:endParaRPr sz="2600" b="0" i="0" u="none" strike="noStrike" cap="none">
              <a:solidFill>
                <a:schemeClr val="dk1"/>
              </a:solidFill>
              <a:latin typeface="Calibri"/>
              <a:ea typeface="Calibri"/>
              <a:cs typeface="Calibri"/>
              <a:sym typeface="Calibri"/>
            </a:endParaRPr>
          </a:p>
        </p:txBody>
      </p:sp>
      <p:sp>
        <p:nvSpPr>
          <p:cNvPr id="334" name="Google Shape;334;p44"/>
          <p:cNvSpPr/>
          <p:nvPr/>
        </p:nvSpPr>
        <p:spPr>
          <a:xfrm>
            <a:off x="228600" y="1152375"/>
            <a:ext cx="4141500" cy="492300"/>
          </a:xfrm>
          <a:prstGeom prst="rect">
            <a:avLst/>
          </a:prstGeom>
          <a:noFill/>
          <a:ln>
            <a:noFill/>
          </a:ln>
        </p:spPr>
        <p:txBody>
          <a:bodyPr spcFirstLastPara="1" wrap="square" lIns="91425" tIns="45700" rIns="91425" bIns="45700" anchor="t" anchorCtr="0">
            <a:noAutofit/>
          </a:bodyPr>
          <a:lstStyle/>
          <a:p>
            <a:pPr marL="0" marR="0" lvl="2" indent="0" algn="l" rtl="0">
              <a:lnSpc>
                <a:spcPct val="100000"/>
              </a:lnSpc>
              <a:spcBef>
                <a:spcPts val="0"/>
              </a:spcBef>
              <a:spcAft>
                <a:spcPts val="0"/>
              </a:spcAft>
              <a:buClr>
                <a:srgbClr val="000000"/>
              </a:buClr>
              <a:buSzPts val="2600"/>
              <a:buFont typeface="Arial"/>
              <a:buNone/>
            </a:pPr>
            <a:r>
              <a:rPr lang="en-US" sz="2600" b="1" i="0" u="none" strike="noStrike" cap="none">
                <a:solidFill>
                  <a:srgbClr val="0000FF"/>
                </a:solidFill>
                <a:latin typeface="Calibri"/>
                <a:ea typeface="Calibri"/>
                <a:cs typeface="Calibri"/>
                <a:sym typeface="Calibri"/>
              </a:rPr>
              <a:t>N-</a:t>
            </a:r>
            <a:r>
              <a:rPr lang="en-US" sz="2600" b="1">
                <a:solidFill>
                  <a:srgbClr val="0000FF"/>
                </a:solidFill>
                <a:latin typeface="Calibri"/>
                <a:ea typeface="Calibri"/>
                <a:cs typeface="Calibri"/>
                <a:sym typeface="Calibri"/>
              </a:rPr>
              <a:t>терминалдық талдау</a:t>
            </a:r>
            <a:endParaRPr sz="1400" b="0" i="0" u="none" strike="noStrike" cap="none">
              <a:solidFill>
                <a:srgbClr val="000000"/>
              </a:solidFill>
              <a:latin typeface="Arial"/>
              <a:ea typeface="Arial"/>
              <a:cs typeface="Arial"/>
              <a:sym typeface="Arial"/>
            </a:endParaRPr>
          </a:p>
        </p:txBody>
      </p:sp>
      <p:sp>
        <p:nvSpPr>
          <p:cNvPr id="335" name="Google Shape;335;p44"/>
          <p:cNvSpPr/>
          <p:nvPr/>
        </p:nvSpPr>
        <p:spPr>
          <a:xfrm>
            <a:off x="5257601" y="1118775"/>
            <a:ext cx="3980400" cy="769500"/>
          </a:xfrm>
          <a:prstGeom prst="rect">
            <a:avLst/>
          </a:prstGeom>
          <a:noFill/>
          <a:ln>
            <a:noFill/>
          </a:ln>
        </p:spPr>
        <p:txBody>
          <a:bodyPr spcFirstLastPara="1" wrap="square" lIns="91425" tIns="45700" rIns="91425" bIns="45700" anchor="t" anchorCtr="0">
            <a:noAutofit/>
          </a:bodyPr>
          <a:lstStyle/>
          <a:p>
            <a:pPr marL="0" marR="0" lvl="2" indent="0" algn="l" rtl="0">
              <a:lnSpc>
                <a:spcPct val="100000"/>
              </a:lnSpc>
              <a:spcBef>
                <a:spcPts val="0"/>
              </a:spcBef>
              <a:spcAft>
                <a:spcPts val="0"/>
              </a:spcAft>
              <a:buClr>
                <a:srgbClr val="000000"/>
              </a:buClr>
              <a:buSzPts val="2600"/>
              <a:buFont typeface="Arial"/>
              <a:buNone/>
            </a:pPr>
            <a:r>
              <a:rPr lang="en-US" sz="2600" b="1" i="0" u="none" strike="noStrike" cap="none">
                <a:solidFill>
                  <a:srgbClr val="FF0000"/>
                </a:solidFill>
                <a:latin typeface="Calibri"/>
                <a:ea typeface="Calibri"/>
                <a:cs typeface="Calibri"/>
                <a:sym typeface="Calibri"/>
              </a:rPr>
              <a:t>C-</a:t>
            </a:r>
            <a:r>
              <a:rPr lang="en-US" sz="2600" b="1">
                <a:solidFill>
                  <a:srgbClr val="FF0000"/>
                </a:solidFill>
                <a:latin typeface="Calibri"/>
                <a:ea typeface="Calibri"/>
                <a:cs typeface="Calibri"/>
                <a:sym typeface="Calibri"/>
              </a:rPr>
              <a:t>терминалдық талдау</a:t>
            </a:r>
            <a:endParaRPr sz="1800" b="0" i="0" u="none" strike="noStrike" cap="none">
              <a:solidFill>
                <a:srgbClr val="FF0000"/>
              </a:solidFill>
              <a:latin typeface="Calibri"/>
              <a:ea typeface="Calibri"/>
              <a:cs typeface="Calibri"/>
              <a:sym typeface="Calibri"/>
            </a:endParaRPr>
          </a:p>
        </p:txBody>
      </p:sp>
      <p:sp>
        <p:nvSpPr>
          <p:cNvPr id="336" name="Google Shape;336;p44"/>
          <p:cNvSpPr/>
          <p:nvPr/>
        </p:nvSpPr>
        <p:spPr>
          <a:xfrm>
            <a:off x="346822" y="1722200"/>
            <a:ext cx="3431400" cy="461700"/>
          </a:xfrm>
          <a:prstGeom prst="rect">
            <a:avLst/>
          </a:prstGeom>
          <a:noFill/>
          <a:ln>
            <a:noFill/>
          </a:ln>
        </p:spPr>
        <p:txBody>
          <a:bodyPr spcFirstLastPara="1" wrap="square" lIns="91425" tIns="45700" rIns="91425" bIns="45700" anchor="t" anchorCtr="0">
            <a:noAutofit/>
          </a:bodyPr>
          <a:lstStyle/>
          <a:p>
            <a:pPr marL="0" marR="0" lvl="3" indent="0" algn="l" rtl="0">
              <a:lnSpc>
                <a:spcPct val="100000"/>
              </a:lnSpc>
              <a:spcBef>
                <a:spcPts val="0"/>
              </a:spcBef>
              <a:spcAft>
                <a:spcPts val="0"/>
              </a:spcAft>
              <a:buClr>
                <a:srgbClr val="000000"/>
              </a:buClr>
              <a:buSzPts val="2400"/>
              <a:buFont typeface="Arial"/>
              <a:buNone/>
            </a:pPr>
            <a:r>
              <a:rPr lang="en-US" sz="2400" b="1">
                <a:solidFill>
                  <a:schemeClr val="dk2"/>
                </a:solidFill>
                <a:latin typeface="Calibri"/>
                <a:ea typeface="Calibri"/>
                <a:cs typeface="Calibri"/>
                <a:sym typeface="Calibri"/>
              </a:rPr>
              <a:t>Эдман </a:t>
            </a:r>
            <a:r>
              <a:rPr lang="en-US" sz="2400" b="1" i="0" u="none" strike="noStrike" cap="none">
                <a:solidFill>
                  <a:schemeClr val="dk2"/>
                </a:solidFill>
                <a:latin typeface="Calibri"/>
                <a:ea typeface="Calibri"/>
                <a:cs typeface="Calibri"/>
                <a:sym typeface="Calibri"/>
              </a:rPr>
              <a:t>Деградация </a:t>
            </a:r>
            <a:endParaRPr sz="1400" b="0" i="0" u="none" strike="noStrike" cap="none">
              <a:solidFill>
                <a:srgbClr val="000000"/>
              </a:solidFill>
              <a:latin typeface="Arial"/>
              <a:ea typeface="Arial"/>
              <a:cs typeface="Arial"/>
              <a:sym typeface="Arial"/>
            </a:endParaRPr>
          </a:p>
        </p:txBody>
      </p:sp>
      <p:pic>
        <p:nvPicPr>
          <p:cNvPr id="337" name="Google Shape;337;p44"/>
          <p:cNvPicPr preferRelativeResize="0"/>
          <p:nvPr/>
        </p:nvPicPr>
        <p:blipFill rotWithShape="1">
          <a:blip r:embed="rId3">
            <a:alphaModFix/>
          </a:blip>
          <a:srcRect/>
          <a:stretch/>
        </p:blipFill>
        <p:spPr>
          <a:xfrm>
            <a:off x="228600" y="2413074"/>
            <a:ext cx="4245425" cy="1698175"/>
          </a:xfrm>
          <a:prstGeom prst="rect">
            <a:avLst/>
          </a:prstGeom>
          <a:noFill/>
          <a:ln>
            <a:noFill/>
          </a:ln>
        </p:spPr>
      </p:pic>
      <p:sp>
        <p:nvSpPr>
          <p:cNvPr id="338" name="Google Shape;338;p44"/>
          <p:cNvSpPr/>
          <p:nvPr/>
        </p:nvSpPr>
        <p:spPr>
          <a:xfrm>
            <a:off x="5616375" y="1644675"/>
            <a:ext cx="3078900" cy="461700"/>
          </a:xfrm>
          <a:prstGeom prst="rect">
            <a:avLst/>
          </a:prstGeom>
          <a:noFill/>
          <a:ln>
            <a:noFill/>
          </a:ln>
        </p:spPr>
        <p:txBody>
          <a:bodyPr spcFirstLastPara="1" wrap="square" lIns="91425" tIns="45700" rIns="91425" bIns="45700" anchor="t" anchorCtr="0">
            <a:noAutofit/>
          </a:bodyPr>
          <a:lstStyle/>
          <a:p>
            <a:pPr marL="0" marR="0" lvl="3"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2"/>
                </a:solidFill>
                <a:latin typeface="Calibri"/>
                <a:ea typeface="Calibri"/>
                <a:cs typeface="Calibri"/>
                <a:sym typeface="Calibri"/>
              </a:rPr>
              <a:t>Карбоксипептидаза</a:t>
            </a:r>
            <a:endParaRPr sz="1400" b="0" i="0" u="none" strike="noStrike" cap="none">
              <a:solidFill>
                <a:srgbClr val="000000"/>
              </a:solidFill>
              <a:latin typeface="Arial"/>
              <a:ea typeface="Arial"/>
              <a:cs typeface="Arial"/>
              <a:sym typeface="Arial"/>
            </a:endParaRPr>
          </a:p>
        </p:txBody>
      </p:sp>
      <p:pic>
        <p:nvPicPr>
          <p:cNvPr id="339" name="Google Shape;339;p44"/>
          <p:cNvPicPr preferRelativeResize="0"/>
          <p:nvPr/>
        </p:nvPicPr>
        <p:blipFill rotWithShape="1">
          <a:blip r:embed="rId4">
            <a:alphaModFix/>
          </a:blip>
          <a:srcRect t="14893"/>
          <a:stretch/>
        </p:blipFill>
        <p:spPr>
          <a:xfrm>
            <a:off x="5334000" y="2127139"/>
            <a:ext cx="3810000" cy="21562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45"/>
          <p:cNvSpPr txBox="1"/>
          <p:nvPr/>
        </p:nvSpPr>
        <p:spPr>
          <a:xfrm>
            <a:off x="228600" y="22491"/>
            <a:ext cx="8229600" cy="857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600"/>
              <a:buFont typeface="Calibri"/>
              <a:buNone/>
            </a:pPr>
            <a:r>
              <a:rPr lang="en-US" sz="3600">
                <a:solidFill>
                  <a:schemeClr val="dk1"/>
                </a:solidFill>
                <a:latin typeface="Calibri"/>
                <a:ea typeface="Calibri"/>
                <a:cs typeface="Calibri"/>
                <a:sym typeface="Calibri"/>
              </a:rPr>
              <a:t>Пептидтердің құрылымын анықтау</a:t>
            </a:r>
            <a:endParaRPr sz="3600" b="0" i="0" u="none" strike="noStrike" cap="none">
              <a:solidFill>
                <a:schemeClr val="dk1"/>
              </a:solidFill>
              <a:latin typeface="Calibri"/>
              <a:ea typeface="Calibri"/>
              <a:cs typeface="Calibri"/>
              <a:sym typeface="Calibri"/>
            </a:endParaRPr>
          </a:p>
        </p:txBody>
      </p:sp>
      <p:sp>
        <p:nvSpPr>
          <p:cNvPr id="346" name="Google Shape;346;p45"/>
          <p:cNvSpPr/>
          <p:nvPr/>
        </p:nvSpPr>
        <p:spPr>
          <a:xfrm>
            <a:off x="257448" y="771550"/>
            <a:ext cx="4516800" cy="52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600"/>
              <a:buFont typeface="Arial"/>
              <a:buNone/>
            </a:pPr>
            <a:r>
              <a:rPr lang="en-US" sz="2600" b="1">
                <a:solidFill>
                  <a:schemeClr val="dk1"/>
                </a:solidFill>
                <a:latin typeface="Calibri"/>
                <a:ea typeface="Calibri"/>
                <a:cs typeface="Calibri"/>
                <a:sym typeface="Calibri"/>
              </a:rPr>
              <a:t>Амин қышқылдық талдау</a:t>
            </a:r>
            <a:endParaRPr sz="2600" b="1" i="0" u="none" strike="noStrike" cap="none">
              <a:solidFill>
                <a:schemeClr val="dk1"/>
              </a:solidFill>
              <a:latin typeface="Calibri"/>
              <a:ea typeface="Calibri"/>
              <a:cs typeface="Calibri"/>
              <a:sym typeface="Calibri"/>
            </a:endParaRPr>
          </a:p>
        </p:txBody>
      </p:sp>
      <p:sp>
        <p:nvSpPr>
          <p:cNvPr id="347" name="Google Shape;347;p45"/>
          <p:cNvSpPr txBox="1"/>
          <p:nvPr/>
        </p:nvSpPr>
        <p:spPr>
          <a:xfrm>
            <a:off x="884570" y="1538159"/>
            <a:ext cx="850800" cy="825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peptide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-or-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protein</a:t>
            </a:r>
            <a:endParaRPr sz="1800" b="0" i="0" u="none" strike="noStrike" cap="none">
              <a:solidFill>
                <a:schemeClr val="dk1"/>
              </a:solidFill>
              <a:latin typeface="Arial"/>
              <a:ea typeface="Arial"/>
              <a:cs typeface="Arial"/>
              <a:sym typeface="Arial"/>
            </a:endParaRPr>
          </a:p>
        </p:txBody>
      </p:sp>
      <p:cxnSp>
        <p:nvCxnSpPr>
          <p:cNvPr id="348" name="Google Shape;348;p45"/>
          <p:cNvCxnSpPr/>
          <p:nvPr/>
        </p:nvCxnSpPr>
        <p:spPr>
          <a:xfrm>
            <a:off x="1832308" y="1928684"/>
            <a:ext cx="762000" cy="0"/>
          </a:xfrm>
          <a:prstGeom prst="straightConnector1">
            <a:avLst/>
          </a:prstGeom>
          <a:noFill/>
          <a:ln w="9525" cap="flat" cmpd="sng">
            <a:solidFill>
              <a:schemeClr val="dk1"/>
            </a:solidFill>
            <a:prstDash val="solid"/>
            <a:round/>
            <a:headEnd type="none" w="sm" len="sm"/>
            <a:tailEnd type="triangle" w="med" len="med"/>
          </a:ln>
        </p:spPr>
      </p:cxnSp>
      <p:sp>
        <p:nvSpPr>
          <p:cNvPr id="349" name="Google Shape;349;p45"/>
          <p:cNvSpPr txBox="1"/>
          <p:nvPr/>
        </p:nvSpPr>
        <p:spPr>
          <a:xfrm>
            <a:off x="1906920" y="1538159"/>
            <a:ext cx="444600" cy="336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[H]</a:t>
            </a:r>
            <a:endParaRPr sz="1800" b="0" i="0" u="none" strike="noStrike" cap="none">
              <a:solidFill>
                <a:schemeClr val="dk1"/>
              </a:solidFill>
              <a:latin typeface="Arial"/>
              <a:ea typeface="Arial"/>
              <a:cs typeface="Arial"/>
              <a:sym typeface="Arial"/>
            </a:endParaRPr>
          </a:p>
        </p:txBody>
      </p:sp>
      <p:sp>
        <p:nvSpPr>
          <p:cNvPr id="350" name="Google Shape;350;p45"/>
          <p:cNvSpPr txBox="1"/>
          <p:nvPr/>
        </p:nvSpPr>
        <p:spPr>
          <a:xfrm>
            <a:off x="2687970" y="1538159"/>
            <a:ext cx="1188900" cy="825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reduce any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disulfide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bonds</a:t>
            </a:r>
            <a:endParaRPr sz="1800" b="0" i="0" u="none" strike="noStrike" cap="none">
              <a:solidFill>
                <a:schemeClr val="dk1"/>
              </a:solidFill>
              <a:latin typeface="Arial"/>
              <a:ea typeface="Arial"/>
              <a:cs typeface="Arial"/>
              <a:sym typeface="Arial"/>
            </a:endParaRPr>
          </a:p>
        </p:txBody>
      </p:sp>
      <p:sp>
        <p:nvSpPr>
          <p:cNvPr id="351" name="Google Shape;351;p45"/>
          <p:cNvSpPr txBox="1"/>
          <p:nvPr/>
        </p:nvSpPr>
        <p:spPr>
          <a:xfrm>
            <a:off x="4040520" y="1395284"/>
            <a:ext cx="1005000" cy="517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Enzymatic</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digestion</a:t>
            </a:r>
            <a:endParaRPr sz="1800" b="0" i="0" u="none" strike="noStrike" cap="none">
              <a:solidFill>
                <a:schemeClr val="dk1"/>
              </a:solidFill>
              <a:latin typeface="Arial"/>
              <a:ea typeface="Arial"/>
              <a:cs typeface="Arial"/>
              <a:sym typeface="Arial"/>
            </a:endParaRPr>
          </a:p>
        </p:txBody>
      </p:sp>
      <p:cxnSp>
        <p:nvCxnSpPr>
          <p:cNvPr id="352" name="Google Shape;352;p45"/>
          <p:cNvCxnSpPr/>
          <p:nvPr/>
        </p:nvCxnSpPr>
        <p:spPr>
          <a:xfrm>
            <a:off x="3957970" y="1944559"/>
            <a:ext cx="1295400" cy="0"/>
          </a:xfrm>
          <a:prstGeom prst="straightConnector1">
            <a:avLst/>
          </a:prstGeom>
          <a:noFill/>
          <a:ln w="9525" cap="flat" cmpd="sng">
            <a:solidFill>
              <a:schemeClr val="dk1"/>
            </a:solidFill>
            <a:prstDash val="solid"/>
            <a:round/>
            <a:headEnd type="none" w="sm" len="sm"/>
            <a:tailEnd type="triangle" w="med" len="med"/>
          </a:ln>
        </p:spPr>
      </p:cxnSp>
      <p:pic>
        <p:nvPicPr>
          <p:cNvPr id="353" name="Google Shape;353;p45"/>
          <p:cNvPicPr preferRelativeResize="0"/>
          <p:nvPr/>
        </p:nvPicPr>
        <p:blipFill rotWithShape="1">
          <a:blip r:embed="rId3">
            <a:alphaModFix/>
          </a:blip>
          <a:srcRect/>
          <a:stretch/>
        </p:blipFill>
        <p:spPr>
          <a:xfrm>
            <a:off x="5412120" y="1623884"/>
            <a:ext cx="831850" cy="654049"/>
          </a:xfrm>
          <a:prstGeom prst="rect">
            <a:avLst/>
          </a:prstGeom>
          <a:noFill/>
          <a:ln>
            <a:noFill/>
          </a:ln>
        </p:spPr>
      </p:pic>
      <p:sp>
        <p:nvSpPr>
          <p:cNvPr id="354" name="Google Shape;354;p45"/>
          <p:cNvSpPr txBox="1"/>
          <p:nvPr/>
        </p:nvSpPr>
        <p:spPr>
          <a:xfrm>
            <a:off x="6480508" y="1700084"/>
            <a:ext cx="1359000" cy="581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individual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amino acids</a:t>
            </a:r>
            <a:endParaRPr sz="1800" b="0" i="0" u="none" strike="noStrike" cap="none">
              <a:solidFill>
                <a:schemeClr val="dk1"/>
              </a:solidFill>
              <a:latin typeface="Arial"/>
              <a:ea typeface="Arial"/>
              <a:cs typeface="Arial"/>
              <a:sym typeface="Arial"/>
            </a:endParaRPr>
          </a:p>
        </p:txBody>
      </p:sp>
      <p:sp>
        <p:nvSpPr>
          <p:cNvPr id="355" name="Google Shape;355;p45"/>
          <p:cNvSpPr txBox="1"/>
          <p:nvPr/>
        </p:nvSpPr>
        <p:spPr>
          <a:xfrm>
            <a:off x="4138945" y="1888997"/>
            <a:ext cx="789000" cy="517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-or-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H</a:t>
            </a:r>
            <a:r>
              <a:rPr lang="en-US" sz="1400" b="0" i="0" u="none" strike="noStrike" cap="none" baseline="-25000">
                <a:solidFill>
                  <a:schemeClr val="dk1"/>
                </a:solidFill>
                <a:latin typeface="Arial"/>
                <a:ea typeface="Arial"/>
                <a:cs typeface="Arial"/>
                <a:sym typeface="Arial"/>
              </a:rPr>
              <a:t>3</a:t>
            </a:r>
            <a:r>
              <a:rPr lang="en-US" sz="1400" b="0" i="0" u="none" strike="noStrike" cap="none">
                <a:solidFill>
                  <a:schemeClr val="dk1"/>
                </a:solidFill>
                <a:latin typeface="Arial"/>
                <a:ea typeface="Arial"/>
                <a:cs typeface="Arial"/>
                <a:sym typeface="Arial"/>
              </a:rPr>
              <a:t>O</a:t>
            </a:r>
            <a:r>
              <a:rPr lang="en-US" sz="1400" b="0" i="0" u="none" strike="noStrike" cap="none" baseline="30000">
                <a:solidFill>
                  <a:schemeClr val="dk1"/>
                </a:solidFill>
                <a:latin typeface="Arial"/>
                <a:ea typeface="Arial"/>
                <a:cs typeface="Arial"/>
                <a:sym typeface="Arial"/>
              </a:rPr>
              <a:t>+</a:t>
            </a:r>
            <a:r>
              <a:rPr lang="en-US" sz="1400" b="0" i="0" u="none" strike="noStrike" cap="none">
                <a:solidFill>
                  <a:schemeClr val="dk1"/>
                </a:solidFill>
                <a:latin typeface="Arial"/>
                <a:ea typeface="Arial"/>
                <a:cs typeface="Arial"/>
                <a:sym typeface="Arial"/>
              </a:rPr>
              <a:t>, </a:t>
            </a:r>
            <a:r>
              <a:rPr lang="en-US" sz="1400" b="0" i="0" u="none" strike="noStrike" cap="none">
                <a:solidFill>
                  <a:schemeClr val="dk1"/>
                </a:solidFill>
                <a:latin typeface="Noto Sans Symbols"/>
                <a:ea typeface="Noto Sans Symbols"/>
                <a:cs typeface="Noto Sans Symbols"/>
                <a:sym typeface="Noto Sans Symbols"/>
              </a:rPr>
              <a:t>Δ</a:t>
            </a:r>
            <a:endParaRPr sz="1800" b="0" i="0" u="none" strike="noStrike" cap="none">
              <a:solidFill>
                <a:schemeClr val="dk1"/>
              </a:solidFill>
              <a:latin typeface="Arial"/>
              <a:ea typeface="Arial"/>
              <a:cs typeface="Arial"/>
              <a:sym typeface="Arial"/>
            </a:endParaRPr>
          </a:p>
        </p:txBody>
      </p:sp>
      <p:cxnSp>
        <p:nvCxnSpPr>
          <p:cNvPr id="356" name="Google Shape;356;p45"/>
          <p:cNvCxnSpPr/>
          <p:nvPr/>
        </p:nvCxnSpPr>
        <p:spPr>
          <a:xfrm>
            <a:off x="765508" y="2928809"/>
            <a:ext cx="762000" cy="0"/>
          </a:xfrm>
          <a:prstGeom prst="straightConnector1">
            <a:avLst/>
          </a:prstGeom>
          <a:noFill/>
          <a:ln w="9525" cap="flat" cmpd="sng">
            <a:solidFill>
              <a:schemeClr val="dk1"/>
            </a:solidFill>
            <a:prstDash val="solid"/>
            <a:round/>
            <a:headEnd type="none" w="sm" len="sm"/>
            <a:tailEnd type="triangle" w="med" len="med"/>
          </a:ln>
        </p:spPr>
      </p:cxnSp>
      <p:sp>
        <p:nvSpPr>
          <p:cNvPr id="357" name="Google Shape;357;p45"/>
          <p:cNvSpPr txBox="1"/>
          <p:nvPr/>
        </p:nvSpPr>
        <p:spPr>
          <a:xfrm>
            <a:off x="1603708" y="2538284"/>
            <a:ext cx="1836600" cy="641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liquid</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chromatography</a:t>
            </a:r>
            <a:endParaRPr sz="1800" b="0" i="0" u="none" strike="noStrike" cap="none">
              <a:solidFill>
                <a:schemeClr val="dk1"/>
              </a:solidFill>
              <a:latin typeface="Arial"/>
              <a:ea typeface="Arial"/>
              <a:cs typeface="Arial"/>
              <a:sym typeface="Arial"/>
            </a:endParaRPr>
          </a:p>
        </p:txBody>
      </p:sp>
      <p:cxnSp>
        <p:nvCxnSpPr>
          <p:cNvPr id="358" name="Google Shape;358;p45"/>
          <p:cNvCxnSpPr/>
          <p:nvPr/>
        </p:nvCxnSpPr>
        <p:spPr>
          <a:xfrm>
            <a:off x="3508708" y="2919284"/>
            <a:ext cx="762000" cy="0"/>
          </a:xfrm>
          <a:prstGeom prst="straightConnector1">
            <a:avLst/>
          </a:prstGeom>
          <a:noFill/>
          <a:ln w="9525" cap="flat" cmpd="sng">
            <a:solidFill>
              <a:schemeClr val="dk1"/>
            </a:solidFill>
            <a:prstDash val="solid"/>
            <a:round/>
            <a:headEnd type="none" w="sm" len="sm"/>
            <a:tailEnd type="triangle" w="med" len="med"/>
          </a:ln>
        </p:spPr>
      </p:cxnSp>
      <p:sp>
        <p:nvSpPr>
          <p:cNvPr id="359" name="Google Shape;359;p45"/>
          <p:cNvSpPr txBox="1"/>
          <p:nvPr/>
        </p:nvSpPr>
        <p:spPr>
          <a:xfrm>
            <a:off x="4345320" y="2538284"/>
            <a:ext cx="1454100" cy="641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derivatize w/</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ninhydrin</a:t>
            </a:r>
            <a:endParaRPr sz="1800" b="0" i="0" u="none" strike="noStrike" cap="none">
              <a:solidFill>
                <a:schemeClr val="dk1"/>
              </a:solidFill>
              <a:latin typeface="Arial"/>
              <a:ea typeface="Arial"/>
              <a:cs typeface="Arial"/>
              <a:sym typeface="Arial"/>
            </a:endParaRPr>
          </a:p>
        </p:txBody>
      </p:sp>
      <p:cxnSp>
        <p:nvCxnSpPr>
          <p:cNvPr id="360" name="Google Shape;360;p45"/>
          <p:cNvCxnSpPr/>
          <p:nvPr/>
        </p:nvCxnSpPr>
        <p:spPr>
          <a:xfrm>
            <a:off x="5870908" y="2919284"/>
            <a:ext cx="762000" cy="0"/>
          </a:xfrm>
          <a:prstGeom prst="straightConnector1">
            <a:avLst/>
          </a:prstGeom>
          <a:noFill/>
          <a:ln w="9525" cap="flat" cmpd="sng">
            <a:solidFill>
              <a:schemeClr val="dk1"/>
            </a:solidFill>
            <a:prstDash val="solid"/>
            <a:round/>
            <a:headEnd type="none" w="sm" len="sm"/>
            <a:tailEnd type="triangle" w="med" len="med"/>
          </a:ln>
        </p:spPr>
      </p:cxnSp>
      <p:sp>
        <p:nvSpPr>
          <p:cNvPr id="361" name="Google Shape;361;p45"/>
          <p:cNvSpPr txBox="1"/>
          <p:nvPr/>
        </p:nvSpPr>
        <p:spPr>
          <a:xfrm>
            <a:off x="6783720" y="2614484"/>
            <a:ext cx="1257300" cy="581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Detected w/</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UV-vis</a:t>
            </a:r>
            <a:endParaRPr sz="1400" b="0" i="0" u="none" strike="noStrike" cap="none">
              <a:solidFill>
                <a:srgbClr val="000000"/>
              </a:solidFill>
              <a:latin typeface="Arial"/>
              <a:ea typeface="Arial"/>
              <a:cs typeface="Arial"/>
              <a:sym typeface="Arial"/>
            </a:endParaRPr>
          </a:p>
        </p:txBody>
      </p:sp>
      <p:sp>
        <p:nvSpPr>
          <p:cNvPr id="362" name="Google Shape;362;p45"/>
          <p:cNvSpPr/>
          <p:nvPr/>
        </p:nvSpPr>
        <p:spPr>
          <a:xfrm>
            <a:off x="841708" y="1547684"/>
            <a:ext cx="838200" cy="838200"/>
          </a:xfrm>
          <a:prstGeom prst="roundRect">
            <a:avLst>
              <a:gd name="adj" fmla="val 16667"/>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chemeClr val="dk1"/>
              </a:solidFill>
              <a:latin typeface="Arial"/>
              <a:ea typeface="Arial"/>
              <a:cs typeface="Arial"/>
              <a:sym typeface="Arial"/>
            </a:endParaRPr>
          </a:p>
        </p:txBody>
      </p:sp>
      <p:sp>
        <p:nvSpPr>
          <p:cNvPr id="363" name="Google Shape;363;p45"/>
          <p:cNvSpPr/>
          <p:nvPr/>
        </p:nvSpPr>
        <p:spPr>
          <a:xfrm>
            <a:off x="2670508" y="1547684"/>
            <a:ext cx="1219200" cy="838200"/>
          </a:xfrm>
          <a:prstGeom prst="roundRect">
            <a:avLst>
              <a:gd name="adj" fmla="val 16667"/>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chemeClr val="dk1"/>
              </a:solidFill>
              <a:latin typeface="Arial"/>
              <a:ea typeface="Arial"/>
              <a:cs typeface="Arial"/>
              <a:sym typeface="Arial"/>
            </a:endParaRPr>
          </a:p>
        </p:txBody>
      </p:sp>
      <p:sp>
        <p:nvSpPr>
          <p:cNvPr id="364" name="Google Shape;364;p45"/>
          <p:cNvSpPr/>
          <p:nvPr/>
        </p:nvSpPr>
        <p:spPr>
          <a:xfrm>
            <a:off x="5337508" y="1547684"/>
            <a:ext cx="2590800" cy="838200"/>
          </a:xfrm>
          <a:prstGeom prst="roundRect">
            <a:avLst>
              <a:gd name="adj" fmla="val 16667"/>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chemeClr val="dk1"/>
              </a:solidFill>
              <a:latin typeface="Arial"/>
              <a:ea typeface="Arial"/>
              <a:cs typeface="Arial"/>
              <a:sym typeface="Arial"/>
            </a:endParaRPr>
          </a:p>
        </p:txBody>
      </p:sp>
      <p:sp>
        <p:nvSpPr>
          <p:cNvPr id="365" name="Google Shape;365;p45"/>
          <p:cNvSpPr/>
          <p:nvPr/>
        </p:nvSpPr>
        <p:spPr>
          <a:xfrm>
            <a:off x="1603708" y="2462084"/>
            <a:ext cx="1828800" cy="838200"/>
          </a:xfrm>
          <a:prstGeom prst="roundRect">
            <a:avLst>
              <a:gd name="adj" fmla="val 16667"/>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chemeClr val="dk1"/>
              </a:solidFill>
              <a:latin typeface="Arial"/>
              <a:ea typeface="Arial"/>
              <a:cs typeface="Arial"/>
              <a:sym typeface="Arial"/>
            </a:endParaRPr>
          </a:p>
        </p:txBody>
      </p:sp>
      <p:sp>
        <p:nvSpPr>
          <p:cNvPr id="366" name="Google Shape;366;p45"/>
          <p:cNvSpPr/>
          <p:nvPr/>
        </p:nvSpPr>
        <p:spPr>
          <a:xfrm>
            <a:off x="4345320" y="2462084"/>
            <a:ext cx="1447800" cy="838200"/>
          </a:xfrm>
          <a:prstGeom prst="roundRect">
            <a:avLst>
              <a:gd name="adj" fmla="val 16667"/>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chemeClr val="dk1"/>
              </a:solidFill>
              <a:latin typeface="Arial"/>
              <a:ea typeface="Arial"/>
              <a:cs typeface="Arial"/>
              <a:sym typeface="Arial"/>
            </a:endParaRPr>
          </a:p>
        </p:txBody>
      </p:sp>
      <p:sp>
        <p:nvSpPr>
          <p:cNvPr id="367" name="Google Shape;367;p45"/>
          <p:cNvSpPr/>
          <p:nvPr/>
        </p:nvSpPr>
        <p:spPr>
          <a:xfrm>
            <a:off x="6707520" y="2462084"/>
            <a:ext cx="1447800" cy="838200"/>
          </a:xfrm>
          <a:prstGeom prst="roundRect">
            <a:avLst>
              <a:gd name="adj" fmla="val 16667"/>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chemeClr val="dk1"/>
              </a:solidFill>
              <a:latin typeface="Arial"/>
              <a:ea typeface="Arial"/>
              <a:cs typeface="Arial"/>
              <a:sym typeface="Arial"/>
            </a:endParaRPr>
          </a:p>
        </p:txBody>
      </p:sp>
      <p:pic>
        <p:nvPicPr>
          <p:cNvPr id="368" name="Google Shape;368;p45"/>
          <p:cNvPicPr preferRelativeResize="0"/>
          <p:nvPr/>
        </p:nvPicPr>
        <p:blipFill rotWithShape="1">
          <a:blip r:embed="rId4">
            <a:alphaModFix/>
          </a:blip>
          <a:srcRect/>
          <a:stretch/>
        </p:blipFill>
        <p:spPr>
          <a:xfrm>
            <a:off x="159359" y="3435846"/>
            <a:ext cx="2202897" cy="1559316"/>
          </a:xfrm>
          <a:prstGeom prst="rect">
            <a:avLst/>
          </a:prstGeom>
          <a:noFill/>
          <a:ln>
            <a:noFill/>
          </a:ln>
        </p:spPr>
      </p:pic>
      <p:pic>
        <p:nvPicPr>
          <p:cNvPr id="369" name="Google Shape;369;p45"/>
          <p:cNvPicPr preferRelativeResize="0"/>
          <p:nvPr/>
        </p:nvPicPr>
        <p:blipFill rotWithShape="1">
          <a:blip r:embed="rId5">
            <a:alphaModFix/>
          </a:blip>
          <a:srcRect/>
          <a:stretch/>
        </p:blipFill>
        <p:spPr>
          <a:xfrm>
            <a:off x="2522076" y="3625745"/>
            <a:ext cx="6442413" cy="117951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46"/>
          <p:cNvSpPr txBox="1">
            <a:spLocks noGrp="1"/>
          </p:cNvSpPr>
          <p:nvPr>
            <p:ph type="title"/>
          </p:nvPr>
        </p:nvSpPr>
        <p:spPr>
          <a:xfrm>
            <a:off x="311700" y="90900"/>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a:t>Ақуыз функциялары</a:t>
            </a:r>
            <a:endParaRPr/>
          </a:p>
        </p:txBody>
      </p:sp>
      <p:pic>
        <p:nvPicPr>
          <p:cNvPr id="375" name="Google Shape;375;p46"/>
          <p:cNvPicPr preferRelativeResize="0"/>
          <p:nvPr/>
        </p:nvPicPr>
        <p:blipFill rotWithShape="1">
          <a:blip r:embed="rId3">
            <a:alphaModFix/>
          </a:blip>
          <a:srcRect/>
          <a:stretch/>
        </p:blipFill>
        <p:spPr>
          <a:xfrm>
            <a:off x="311700" y="596425"/>
            <a:ext cx="3893400" cy="3576575"/>
          </a:xfrm>
          <a:prstGeom prst="rect">
            <a:avLst/>
          </a:prstGeom>
          <a:noFill/>
          <a:ln>
            <a:noFill/>
          </a:ln>
        </p:spPr>
      </p:pic>
      <p:pic>
        <p:nvPicPr>
          <p:cNvPr id="376" name="Google Shape;376;p46"/>
          <p:cNvPicPr preferRelativeResize="0"/>
          <p:nvPr/>
        </p:nvPicPr>
        <p:blipFill rotWithShape="1">
          <a:blip r:embed="rId4">
            <a:alphaModFix/>
          </a:blip>
          <a:srcRect/>
          <a:stretch/>
        </p:blipFill>
        <p:spPr>
          <a:xfrm>
            <a:off x="4511975" y="3850950"/>
            <a:ext cx="3487500" cy="1150875"/>
          </a:xfrm>
          <a:prstGeom prst="rect">
            <a:avLst/>
          </a:prstGeom>
          <a:noFill/>
          <a:ln>
            <a:noFill/>
          </a:ln>
        </p:spPr>
      </p:pic>
      <p:cxnSp>
        <p:nvCxnSpPr>
          <p:cNvPr id="377" name="Google Shape;377;p46"/>
          <p:cNvCxnSpPr>
            <a:endCxn id="376" idx="1"/>
          </p:cNvCxnSpPr>
          <p:nvPr/>
        </p:nvCxnSpPr>
        <p:spPr>
          <a:xfrm>
            <a:off x="3602975" y="3868688"/>
            <a:ext cx="909000" cy="557700"/>
          </a:xfrm>
          <a:prstGeom prst="straightConnector1">
            <a:avLst/>
          </a:prstGeom>
          <a:noFill/>
          <a:ln w="28575" cap="flat" cmpd="sng">
            <a:solidFill>
              <a:schemeClr val="dk2"/>
            </a:solidFill>
            <a:prstDash val="solid"/>
            <a:round/>
            <a:headEnd type="none" w="sm" len="sm"/>
            <a:tailEnd type="triangle" w="med" len="med"/>
          </a:ln>
        </p:spPr>
      </p:cxnSp>
      <p:pic>
        <p:nvPicPr>
          <p:cNvPr id="378" name="Google Shape;378;p46"/>
          <p:cNvPicPr preferRelativeResize="0"/>
          <p:nvPr/>
        </p:nvPicPr>
        <p:blipFill rotWithShape="1">
          <a:blip r:embed="rId5">
            <a:alphaModFix/>
          </a:blip>
          <a:srcRect/>
          <a:stretch/>
        </p:blipFill>
        <p:spPr>
          <a:xfrm>
            <a:off x="4848800" y="731975"/>
            <a:ext cx="4066000" cy="25530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4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b="1"/>
              <a:t>РЕЗЮМЕ</a:t>
            </a:r>
            <a:endParaRPr b="1"/>
          </a:p>
        </p:txBody>
      </p:sp>
      <p:pic>
        <p:nvPicPr>
          <p:cNvPr id="384" name="Google Shape;384;p47" descr="This video explores how changes in amino acids determine protein structure, and how mutations can change protein organization and function. Students learn of the role of amino acid sequence in protein structure, how hydrogen bonding of the peptide backbone creates the secondary structure of proteins, and how intra- and intermolecular interactions define tertiary and quaternary structure respectively. Students also learn how keratins are assembled in hair.&#10;&#10;This entire case study can be found on the National Center for Case Study Teaching in Science website at the following address: http://sciencecases.lib.buffalo.edu/cs/collection/detail.asp?case_id=919&amp;id=919" title="Protein Structure Part 2: How and Why Do Proteins Fold?">
            <a:hlinkClick r:id="rId3"/>
          </p:cNvPr>
          <p:cNvPicPr preferRelativeResize="0"/>
          <p:nvPr/>
        </p:nvPicPr>
        <p:blipFill rotWithShape="1">
          <a:blip r:embed="rId4">
            <a:alphaModFix/>
          </a:blip>
          <a:srcRect/>
          <a:stretch/>
        </p:blipFill>
        <p:spPr>
          <a:xfrm>
            <a:off x="2183575" y="1266875"/>
            <a:ext cx="4572000" cy="34290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pic>
        <p:nvPicPr>
          <p:cNvPr id="416" name="Google Shape;416;p52"/>
          <p:cNvPicPr preferRelativeResize="0"/>
          <p:nvPr/>
        </p:nvPicPr>
        <p:blipFill rotWithShape="1">
          <a:blip r:embed="rId3">
            <a:alphaModFix/>
          </a:blip>
          <a:srcRect l="25685" t="20798" r="22930" b="16442"/>
          <a:stretch/>
        </p:blipFill>
        <p:spPr>
          <a:xfrm>
            <a:off x="901750" y="209675"/>
            <a:ext cx="6899126" cy="4737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7"/>
          <p:cNvSpPr txBox="1">
            <a:spLocks noGrp="1"/>
          </p:cNvSpPr>
          <p:nvPr>
            <p:ph type="ctrTitle"/>
          </p:nvPr>
        </p:nvSpPr>
        <p:spPr>
          <a:xfrm>
            <a:off x="178325" y="509825"/>
            <a:ext cx="8520600" cy="536400"/>
          </a:xfrm>
          <a:prstGeom prst="rect">
            <a:avLst/>
          </a:prstGeom>
          <a:noFill/>
          <a:ln>
            <a:noFill/>
          </a:ln>
        </p:spPr>
        <p:txBody>
          <a:bodyPr spcFirstLastPara="1" wrap="square" lIns="91425" tIns="91425" rIns="91425" bIns="91425" anchor="b" anchorCtr="0">
            <a:noAutofit/>
          </a:bodyPr>
          <a:lstStyle/>
          <a:p>
            <a:pPr marL="0" lvl="0" indent="0" algn="just" rtl="0">
              <a:lnSpc>
                <a:spcPct val="100000"/>
              </a:lnSpc>
              <a:spcBef>
                <a:spcPts val="0"/>
              </a:spcBef>
              <a:spcAft>
                <a:spcPts val="0"/>
              </a:spcAft>
              <a:buClr>
                <a:schemeClr val="dk1"/>
              </a:buClr>
              <a:buSzPts val="1100"/>
              <a:buFont typeface="Arial"/>
              <a:buNone/>
            </a:pPr>
            <a:r>
              <a:rPr lang="en-US" sz="2400" b="1">
                <a:latin typeface="Book Antiqua"/>
                <a:ea typeface="Book Antiqua"/>
                <a:cs typeface="Book Antiqua"/>
                <a:sym typeface="Book Antiqua"/>
              </a:rPr>
              <a:t>Лекция соңында сіз келесі мәліметтерді игере аласыз:</a:t>
            </a:r>
            <a:endParaRPr sz="3200" b="1">
              <a:latin typeface="Calibri"/>
              <a:ea typeface="Calibri"/>
              <a:cs typeface="Calibri"/>
              <a:sym typeface="Calibri"/>
            </a:endParaRPr>
          </a:p>
        </p:txBody>
      </p:sp>
      <p:sp>
        <p:nvSpPr>
          <p:cNvPr id="146" name="Google Shape;146;p27"/>
          <p:cNvSpPr txBox="1">
            <a:spLocks noGrp="1"/>
          </p:cNvSpPr>
          <p:nvPr>
            <p:ph type="subTitle" idx="1"/>
          </p:nvPr>
        </p:nvSpPr>
        <p:spPr>
          <a:xfrm>
            <a:off x="388125" y="1046225"/>
            <a:ext cx="8755800" cy="3829500"/>
          </a:xfrm>
          <a:prstGeom prst="rect">
            <a:avLst/>
          </a:prstGeom>
          <a:noFill/>
          <a:ln>
            <a:noFill/>
          </a:ln>
        </p:spPr>
        <p:txBody>
          <a:bodyPr spcFirstLastPara="1" wrap="square" lIns="91425" tIns="91425" rIns="91425" bIns="91425" anchor="t" anchorCtr="0">
            <a:noAutofit/>
          </a:bodyPr>
          <a:lstStyle/>
          <a:p>
            <a:pPr marL="457200" lvl="0" indent="-495300" algn="just" rtl="0">
              <a:spcBef>
                <a:spcPts val="0"/>
              </a:spcBef>
              <a:spcAft>
                <a:spcPts val="0"/>
              </a:spcAft>
              <a:buClr>
                <a:schemeClr val="dk1"/>
              </a:buClr>
              <a:buSzPts val="2400"/>
              <a:buChar char="❏"/>
            </a:pPr>
            <a:r>
              <a:rPr lang="en-US" sz="2400">
                <a:solidFill>
                  <a:schemeClr val="dk1"/>
                </a:solidFill>
                <a:latin typeface="Times New Roman"/>
                <a:ea typeface="Times New Roman"/>
                <a:cs typeface="Times New Roman"/>
                <a:sym typeface="Times New Roman"/>
              </a:rPr>
              <a:t>Қарапайым және күрделі ақуыздардың жіктелуі. </a:t>
            </a:r>
            <a:endParaRPr sz="2400">
              <a:solidFill>
                <a:schemeClr val="dk1"/>
              </a:solidFill>
              <a:latin typeface="Times New Roman"/>
              <a:ea typeface="Times New Roman"/>
              <a:cs typeface="Times New Roman"/>
              <a:sym typeface="Times New Roman"/>
            </a:endParaRPr>
          </a:p>
          <a:p>
            <a:pPr marL="457200" lvl="0" indent="-495300" algn="just" rtl="0">
              <a:spcBef>
                <a:spcPts val="0"/>
              </a:spcBef>
              <a:spcAft>
                <a:spcPts val="0"/>
              </a:spcAft>
              <a:buClr>
                <a:schemeClr val="dk1"/>
              </a:buClr>
              <a:buSzPts val="2400"/>
              <a:buChar char="❏"/>
            </a:pPr>
            <a:r>
              <a:rPr lang="en-US" sz="2400">
                <a:solidFill>
                  <a:schemeClr val="dk1"/>
                </a:solidFill>
                <a:latin typeface="Times New Roman"/>
                <a:ea typeface="Times New Roman"/>
                <a:cs typeface="Times New Roman"/>
                <a:sym typeface="Times New Roman"/>
              </a:rPr>
              <a:t>Ақуыз және оның құрылымы. </a:t>
            </a:r>
            <a:endParaRPr sz="2400">
              <a:solidFill>
                <a:schemeClr val="dk1"/>
              </a:solidFill>
              <a:latin typeface="Times New Roman"/>
              <a:ea typeface="Times New Roman"/>
              <a:cs typeface="Times New Roman"/>
              <a:sym typeface="Times New Roman"/>
            </a:endParaRPr>
          </a:p>
          <a:p>
            <a:pPr marL="457200" lvl="0" indent="-495300" algn="just" rtl="0">
              <a:spcBef>
                <a:spcPts val="0"/>
              </a:spcBef>
              <a:spcAft>
                <a:spcPts val="0"/>
              </a:spcAft>
              <a:buClr>
                <a:schemeClr val="dk1"/>
              </a:buClr>
              <a:buSzPts val="2400"/>
              <a:buChar char="❏"/>
            </a:pPr>
            <a:r>
              <a:rPr lang="en-US" sz="2400">
                <a:solidFill>
                  <a:schemeClr val="dk1"/>
                </a:solidFill>
                <a:latin typeface="Times New Roman"/>
                <a:ea typeface="Times New Roman"/>
                <a:cs typeface="Times New Roman"/>
                <a:sym typeface="Times New Roman"/>
              </a:rPr>
              <a:t>Ақуыздардың химиялық қасиеттері. </a:t>
            </a:r>
            <a:endParaRPr sz="2400">
              <a:solidFill>
                <a:schemeClr val="dk1"/>
              </a:solidFill>
              <a:latin typeface="Times New Roman"/>
              <a:ea typeface="Times New Roman"/>
              <a:cs typeface="Times New Roman"/>
              <a:sym typeface="Times New Roman"/>
            </a:endParaRPr>
          </a:p>
          <a:p>
            <a:pPr marL="457200" lvl="0" indent="-495300" algn="just" rtl="0">
              <a:spcBef>
                <a:spcPts val="0"/>
              </a:spcBef>
              <a:spcAft>
                <a:spcPts val="0"/>
              </a:spcAft>
              <a:buClr>
                <a:schemeClr val="dk1"/>
              </a:buClr>
              <a:buSzPts val="2400"/>
              <a:buChar char="❏"/>
            </a:pPr>
            <a:r>
              <a:rPr lang="en-US" sz="2400">
                <a:solidFill>
                  <a:schemeClr val="dk1"/>
                </a:solidFill>
                <a:latin typeface="Times New Roman"/>
                <a:ea typeface="Times New Roman"/>
                <a:cs typeface="Times New Roman"/>
                <a:sym typeface="Times New Roman"/>
              </a:rPr>
              <a:t>Пептидтік байланыс және ақуыздардың біріншілік құрылымы.</a:t>
            </a:r>
            <a:endParaRPr sz="2400">
              <a:solidFill>
                <a:schemeClr val="dk1"/>
              </a:solidFill>
              <a:latin typeface="Times New Roman"/>
              <a:ea typeface="Times New Roman"/>
              <a:cs typeface="Times New Roman"/>
              <a:sym typeface="Times New Roman"/>
            </a:endParaRPr>
          </a:p>
          <a:p>
            <a:pPr marL="457200" lvl="0" indent="-495300" algn="just" rtl="0">
              <a:spcBef>
                <a:spcPts val="0"/>
              </a:spcBef>
              <a:spcAft>
                <a:spcPts val="0"/>
              </a:spcAft>
              <a:buClr>
                <a:schemeClr val="dk1"/>
              </a:buClr>
              <a:buSzPts val="2400"/>
              <a:buChar char="❏"/>
            </a:pPr>
            <a:r>
              <a:rPr lang="en-US" sz="2400">
                <a:solidFill>
                  <a:schemeClr val="dk1"/>
                </a:solidFill>
                <a:latin typeface="Times New Roman"/>
                <a:ea typeface="Times New Roman"/>
                <a:cs typeface="Times New Roman"/>
                <a:sym typeface="Times New Roman"/>
              </a:rPr>
              <a:t>Ақуыздың екіншілік құрылымы, α-спираль, бүктелген β-құрылымы, полипептидтік тізбектердің катушкалар және ілмектері. </a:t>
            </a:r>
            <a:endParaRPr sz="2400">
              <a:solidFill>
                <a:schemeClr val="dk1"/>
              </a:solidFill>
              <a:latin typeface="Times New Roman"/>
              <a:ea typeface="Times New Roman"/>
              <a:cs typeface="Times New Roman"/>
              <a:sym typeface="Times New Roman"/>
            </a:endParaRPr>
          </a:p>
          <a:p>
            <a:pPr marL="457200" lvl="0" indent="-495300" algn="just" rtl="0">
              <a:spcBef>
                <a:spcPts val="0"/>
              </a:spcBef>
              <a:spcAft>
                <a:spcPts val="0"/>
              </a:spcAft>
              <a:buClr>
                <a:schemeClr val="dk1"/>
              </a:buClr>
              <a:buSzPts val="2400"/>
              <a:buChar char="❏"/>
            </a:pPr>
            <a:r>
              <a:rPr lang="en-US" sz="2400">
                <a:solidFill>
                  <a:schemeClr val="dk1"/>
                </a:solidFill>
                <a:latin typeface="Times New Roman"/>
                <a:ea typeface="Times New Roman"/>
                <a:cs typeface="Times New Roman"/>
                <a:sym typeface="Times New Roman"/>
              </a:rPr>
              <a:t>Үшіншілік ақуыз құрылымы, принциптері, құрылымдық-функционалдық бірліктері және төртіншілік құрылымы, олардың қызметтері.</a:t>
            </a:r>
            <a:endParaRPr sz="2400">
              <a:solidFill>
                <a:schemeClr val="dk1"/>
              </a:solidFill>
            </a:endParaRPr>
          </a:p>
          <a:p>
            <a:pPr marL="0" lvl="0" indent="0" algn="just" rtl="0">
              <a:lnSpc>
                <a:spcPct val="100000"/>
              </a:lnSpc>
              <a:spcBef>
                <a:spcPts val="0"/>
              </a:spcBef>
              <a:spcAft>
                <a:spcPts val="0"/>
              </a:spcAft>
              <a:buSzPts val="2800"/>
              <a:buNone/>
            </a:pPr>
            <a:endParaRPr sz="24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8"/>
          <p:cNvSpPr txBox="1">
            <a:spLocks noGrp="1"/>
          </p:cNvSpPr>
          <p:nvPr>
            <p:ph type="ctrTitle"/>
          </p:nvPr>
        </p:nvSpPr>
        <p:spPr>
          <a:xfrm>
            <a:off x="311700" y="365150"/>
            <a:ext cx="8520600" cy="10122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Clr>
                <a:schemeClr val="dk1"/>
              </a:buClr>
              <a:buSzPts val="1100"/>
              <a:buFont typeface="Arial"/>
              <a:buNone/>
            </a:pPr>
            <a:r>
              <a:rPr lang="en-US" sz="2800"/>
              <a:t>Әдебиет</a:t>
            </a:r>
            <a:endParaRPr/>
          </a:p>
        </p:txBody>
      </p:sp>
      <p:sp>
        <p:nvSpPr>
          <p:cNvPr id="152" name="Google Shape;152;p28"/>
          <p:cNvSpPr txBox="1">
            <a:spLocks noGrp="1"/>
          </p:cNvSpPr>
          <p:nvPr>
            <p:ph type="subTitle" idx="1"/>
          </p:nvPr>
        </p:nvSpPr>
        <p:spPr>
          <a:xfrm>
            <a:off x="69800" y="1442875"/>
            <a:ext cx="8762400" cy="3012000"/>
          </a:xfrm>
          <a:prstGeom prst="rect">
            <a:avLst/>
          </a:prstGeom>
          <a:noFill/>
          <a:ln>
            <a:noFill/>
          </a:ln>
        </p:spPr>
        <p:txBody>
          <a:bodyPr spcFirstLastPara="1" wrap="square" lIns="91425" tIns="91425" rIns="91425" bIns="91425" anchor="t" anchorCtr="0">
            <a:noAutofit/>
          </a:bodyPr>
          <a:lstStyle/>
          <a:p>
            <a:pPr marL="457200" lvl="0" indent="0" algn="just" rtl="0">
              <a:lnSpc>
                <a:spcPct val="115000"/>
              </a:lnSpc>
              <a:spcBef>
                <a:spcPts val="0"/>
              </a:spcBef>
              <a:spcAft>
                <a:spcPts val="0"/>
              </a:spcAft>
              <a:buSzPts val="2800"/>
              <a:buNone/>
            </a:pPr>
            <a:endParaRPr sz="1600">
              <a:solidFill>
                <a:schemeClr val="dk1"/>
              </a:solidFill>
            </a:endParaRPr>
          </a:p>
          <a:p>
            <a:pPr marL="457200" lvl="0" indent="0" algn="just" rtl="0">
              <a:spcBef>
                <a:spcPts val="0"/>
              </a:spcBef>
              <a:spcAft>
                <a:spcPts val="0"/>
              </a:spcAft>
              <a:buNone/>
            </a:pPr>
            <a:r>
              <a:rPr lang="en-US" sz="1800">
                <a:solidFill>
                  <a:schemeClr val="dk1"/>
                </a:solidFill>
                <a:latin typeface="Times New Roman"/>
                <a:ea typeface="Times New Roman"/>
                <a:cs typeface="Times New Roman"/>
                <a:sym typeface="Times New Roman"/>
              </a:rPr>
              <a:t>В.П. Черных, </a:t>
            </a:r>
            <a:r>
              <a:rPr lang="en-US" sz="1800">
                <a:solidFill>
                  <a:schemeClr val="dk1"/>
                </a:solidFill>
                <a:highlight>
                  <a:srgbClr val="FFFFFF"/>
                </a:highlight>
                <a:latin typeface="Times New Roman"/>
                <a:ea typeface="Times New Roman"/>
                <a:cs typeface="Times New Roman"/>
                <a:sym typeface="Times New Roman"/>
              </a:rPr>
              <a:t>б.</a:t>
            </a:r>
            <a:r>
              <a:rPr lang="en-US" sz="1800">
                <a:solidFill>
                  <a:schemeClr val="dk1"/>
                </a:solidFill>
                <a:latin typeface="Times New Roman"/>
                <a:ea typeface="Times New Roman"/>
                <a:cs typeface="Times New Roman"/>
                <a:sym typeface="Times New Roman"/>
              </a:rPr>
              <a:t> 687-704; ОХ, под ред Н.А. Тюкавкиной, Кн. 2: </a:t>
            </a:r>
            <a:r>
              <a:rPr lang="en-US" sz="1800">
                <a:solidFill>
                  <a:schemeClr val="dk1"/>
                </a:solidFill>
                <a:highlight>
                  <a:srgbClr val="FFFFFF"/>
                </a:highlight>
                <a:latin typeface="Times New Roman"/>
                <a:ea typeface="Times New Roman"/>
                <a:cs typeface="Times New Roman"/>
                <a:sym typeface="Times New Roman"/>
              </a:rPr>
              <a:t>б.</a:t>
            </a:r>
            <a:r>
              <a:rPr lang="en-US" sz="1800">
                <a:solidFill>
                  <a:schemeClr val="dk1"/>
                </a:solidFill>
                <a:latin typeface="Times New Roman"/>
                <a:ea typeface="Times New Roman"/>
                <a:cs typeface="Times New Roman"/>
                <a:sym typeface="Times New Roman"/>
              </a:rPr>
              <a:t> 178-227, 582-604.</a:t>
            </a:r>
            <a:endParaRPr sz="1800" b="1">
              <a:solidFill>
                <a:schemeClr val="dk1"/>
              </a:solidFill>
              <a:latin typeface="Times New Roman"/>
              <a:ea typeface="Times New Roman"/>
              <a:cs typeface="Times New Roman"/>
              <a:sym typeface="Times New Roman"/>
            </a:endParaRPr>
          </a:p>
          <a:p>
            <a:pPr marL="457200" lvl="0" indent="0" algn="just" rtl="0">
              <a:lnSpc>
                <a:spcPct val="115000"/>
              </a:lnSpc>
              <a:spcBef>
                <a:spcPts val="0"/>
              </a:spcBef>
              <a:spcAft>
                <a:spcPts val="0"/>
              </a:spcAft>
              <a:buNone/>
            </a:pPr>
            <a:endParaRPr sz="1800">
              <a:solidFill>
                <a:schemeClr val="dk1"/>
              </a:solidFill>
            </a:endParaRPr>
          </a:p>
          <a:p>
            <a:pPr marL="0" lvl="0" indent="0" algn="ctr" rtl="0">
              <a:lnSpc>
                <a:spcPct val="100000"/>
              </a:lnSpc>
              <a:spcBef>
                <a:spcPts val="0"/>
              </a:spcBef>
              <a:spcAft>
                <a:spcPts val="0"/>
              </a:spcAft>
              <a:buSzPts val="2800"/>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7" name="Google Shape;157;p29"/>
          <p:cNvPicPr preferRelativeResize="0"/>
          <p:nvPr/>
        </p:nvPicPr>
        <p:blipFill rotWithShape="1">
          <a:blip r:embed="rId3">
            <a:alphaModFix/>
          </a:blip>
          <a:srcRect l="34063" t="1390"/>
          <a:stretch/>
        </p:blipFill>
        <p:spPr>
          <a:xfrm>
            <a:off x="2109975" y="601300"/>
            <a:ext cx="5828126" cy="2641701"/>
          </a:xfrm>
          <a:prstGeom prst="rect">
            <a:avLst/>
          </a:prstGeom>
          <a:noFill/>
          <a:ln>
            <a:noFill/>
          </a:ln>
        </p:spPr>
      </p:pic>
      <p:sp>
        <p:nvSpPr>
          <p:cNvPr id="158" name="Google Shape;158;p29"/>
          <p:cNvSpPr/>
          <p:nvPr/>
        </p:nvSpPr>
        <p:spPr>
          <a:xfrm>
            <a:off x="1456250" y="814075"/>
            <a:ext cx="842100" cy="394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9" name="Google Shape;159;p29"/>
          <p:cNvPicPr preferRelativeResize="0"/>
          <p:nvPr/>
        </p:nvPicPr>
        <p:blipFill rotWithShape="1">
          <a:blip r:embed="rId4">
            <a:alphaModFix/>
          </a:blip>
          <a:srcRect l="1230" r="-1230" b="15181"/>
          <a:stretch/>
        </p:blipFill>
        <p:spPr>
          <a:xfrm>
            <a:off x="7543325" y="516177"/>
            <a:ext cx="1544389" cy="700900"/>
          </a:xfrm>
          <a:prstGeom prst="rect">
            <a:avLst/>
          </a:prstGeom>
          <a:noFill/>
          <a:ln>
            <a:noFill/>
          </a:ln>
        </p:spPr>
      </p:pic>
      <p:pic>
        <p:nvPicPr>
          <p:cNvPr id="160" name="Google Shape;160;p29"/>
          <p:cNvPicPr preferRelativeResize="0"/>
          <p:nvPr/>
        </p:nvPicPr>
        <p:blipFill rotWithShape="1">
          <a:blip r:embed="rId5">
            <a:alphaModFix/>
          </a:blip>
          <a:srcRect t="13864" b="9577"/>
          <a:stretch/>
        </p:blipFill>
        <p:spPr>
          <a:xfrm>
            <a:off x="1996100" y="3155425"/>
            <a:ext cx="2161325" cy="1241024"/>
          </a:xfrm>
          <a:prstGeom prst="rect">
            <a:avLst/>
          </a:prstGeom>
          <a:noFill/>
          <a:ln>
            <a:noFill/>
          </a:ln>
        </p:spPr>
      </p:pic>
      <p:pic>
        <p:nvPicPr>
          <p:cNvPr id="161" name="Google Shape;161;p29"/>
          <p:cNvPicPr preferRelativeResize="0"/>
          <p:nvPr/>
        </p:nvPicPr>
        <p:blipFill rotWithShape="1">
          <a:blip r:embed="rId6">
            <a:alphaModFix/>
          </a:blip>
          <a:srcRect/>
          <a:stretch/>
        </p:blipFill>
        <p:spPr>
          <a:xfrm>
            <a:off x="7680748" y="1701148"/>
            <a:ext cx="1269550" cy="1269550"/>
          </a:xfrm>
          <a:prstGeom prst="rect">
            <a:avLst/>
          </a:prstGeom>
          <a:noFill/>
          <a:ln>
            <a:noFill/>
          </a:ln>
        </p:spPr>
      </p:pic>
      <p:pic>
        <p:nvPicPr>
          <p:cNvPr id="162" name="Google Shape;162;p29"/>
          <p:cNvPicPr preferRelativeResize="0"/>
          <p:nvPr/>
        </p:nvPicPr>
        <p:blipFill rotWithShape="1">
          <a:blip r:embed="rId7">
            <a:alphaModFix/>
          </a:blip>
          <a:srcRect/>
          <a:stretch/>
        </p:blipFill>
        <p:spPr>
          <a:xfrm>
            <a:off x="4783975" y="3226175"/>
            <a:ext cx="3087202" cy="1765451"/>
          </a:xfrm>
          <a:prstGeom prst="rect">
            <a:avLst/>
          </a:prstGeom>
          <a:noFill/>
          <a:ln>
            <a:noFill/>
          </a:ln>
        </p:spPr>
      </p:pic>
      <p:pic>
        <p:nvPicPr>
          <p:cNvPr id="163" name="Google Shape;163;p29"/>
          <p:cNvPicPr preferRelativeResize="0"/>
          <p:nvPr/>
        </p:nvPicPr>
        <p:blipFill rotWithShape="1">
          <a:blip r:embed="rId8">
            <a:alphaModFix/>
          </a:blip>
          <a:srcRect l="35626" t="28356" r="38985" b="47746"/>
          <a:stretch/>
        </p:blipFill>
        <p:spPr>
          <a:xfrm>
            <a:off x="176875" y="312925"/>
            <a:ext cx="1938552" cy="1056551"/>
          </a:xfrm>
          <a:prstGeom prst="rect">
            <a:avLst/>
          </a:prstGeom>
          <a:noFill/>
          <a:ln>
            <a:noFill/>
          </a:ln>
        </p:spPr>
      </p:pic>
      <p:pic>
        <p:nvPicPr>
          <p:cNvPr id="164" name="Google Shape;164;p29"/>
          <p:cNvPicPr preferRelativeResize="0"/>
          <p:nvPr/>
        </p:nvPicPr>
        <p:blipFill rotWithShape="1">
          <a:blip r:embed="rId8">
            <a:alphaModFix/>
          </a:blip>
          <a:srcRect l="35820" t="55010" r="32145" b="19679"/>
          <a:stretch/>
        </p:blipFill>
        <p:spPr>
          <a:xfrm>
            <a:off x="127063" y="1688125"/>
            <a:ext cx="2038176" cy="905850"/>
          </a:xfrm>
          <a:prstGeom prst="rect">
            <a:avLst/>
          </a:prstGeom>
          <a:noFill/>
          <a:ln>
            <a:noFill/>
          </a:ln>
        </p:spPr>
      </p:pic>
      <p:sp>
        <p:nvSpPr>
          <p:cNvPr id="165" name="Google Shape;165;p29"/>
          <p:cNvSpPr txBox="1"/>
          <p:nvPr/>
        </p:nvSpPr>
        <p:spPr>
          <a:xfrm>
            <a:off x="2419525" y="-16350"/>
            <a:ext cx="4308600" cy="445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a:t>Ақуыздардың жіктелуі</a:t>
            </a:r>
            <a:endParaRPr sz="2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a:p>
        </p:txBody>
      </p:sp>
      <p:sp>
        <p:nvSpPr>
          <p:cNvPr id="171" name="Google Shape;171;p3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endParaRPr/>
          </a:p>
        </p:txBody>
      </p:sp>
      <p:pic>
        <p:nvPicPr>
          <p:cNvPr id="172" name="Google Shape;172;p30"/>
          <p:cNvPicPr preferRelativeResize="0"/>
          <p:nvPr/>
        </p:nvPicPr>
        <p:blipFill rotWithShape="1">
          <a:blip r:embed="rId3">
            <a:alphaModFix/>
          </a:blip>
          <a:srcRect/>
          <a:stretch/>
        </p:blipFill>
        <p:spPr>
          <a:xfrm>
            <a:off x="0" y="0"/>
            <a:ext cx="9144000" cy="514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a:p>
        </p:txBody>
      </p:sp>
      <p:sp>
        <p:nvSpPr>
          <p:cNvPr id="178" name="Google Shape;178;p3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endParaRPr/>
          </a:p>
        </p:txBody>
      </p:sp>
      <p:pic>
        <p:nvPicPr>
          <p:cNvPr id="179" name="Google Shape;179;p31"/>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180" name="Google Shape;180;p31"/>
          <p:cNvSpPr txBox="1"/>
          <p:nvPr/>
        </p:nvSpPr>
        <p:spPr>
          <a:xfrm>
            <a:off x="404600" y="273100"/>
            <a:ext cx="2162100" cy="364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31"/>
          <p:cNvSpPr txBox="1"/>
          <p:nvPr/>
        </p:nvSpPr>
        <p:spPr>
          <a:xfrm>
            <a:off x="642975" y="1152475"/>
            <a:ext cx="2162100" cy="4209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300"/>
              <a:buFont typeface="Arial"/>
              <a:buNone/>
            </a:pPr>
            <a:r>
              <a:rPr lang="en-US" sz="2300" b="0" i="0" u="none" strike="noStrike" cap="none">
                <a:solidFill>
                  <a:srgbClr val="000000"/>
                </a:solidFill>
                <a:latin typeface="Calibri"/>
                <a:ea typeface="Calibri"/>
                <a:cs typeface="Calibri"/>
                <a:sym typeface="Calibri"/>
              </a:rPr>
              <a:t>алифат</a:t>
            </a:r>
            <a:r>
              <a:rPr lang="en-US" sz="2300">
                <a:latin typeface="Calibri"/>
                <a:ea typeface="Calibri"/>
                <a:cs typeface="Calibri"/>
                <a:sym typeface="Calibri"/>
              </a:rPr>
              <a:t>ты</a:t>
            </a:r>
            <a:endParaRPr sz="2300" b="0" i="0" u="none" strike="noStrike" cap="none">
              <a:solidFill>
                <a:srgbClr val="000000"/>
              </a:solidFill>
              <a:latin typeface="Calibri"/>
              <a:ea typeface="Calibri"/>
              <a:cs typeface="Calibri"/>
              <a:sym typeface="Calibri"/>
            </a:endParaRPr>
          </a:p>
        </p:txBody>
      </p:sp>
      <p:sp>
        <p:nvSpPr>
          <p:cNvPr id="182" name="Google Shape;182;p31"/>
          <p:cNvSpPr txBox="1"/>
          <p:nvPr/>
        </p:nvSpPr>
        <p:spPr>
          <a:xfrm>
            <a:off x="852200" y="3862200"/>
            <a:ext cx="2260800" cy="4209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600"/>
              <a:buFont typeface="Arial"/>
              <a:buNone/>
            </a:pPr>
            <a:r>
              <a:rPr lang="en-US" sz="2600" b="0" i="0" u="none" strike="noStrike" cap="none">
                <a:solidFill>
                  <a:srgbClr val="000000"/>
                </a:solidFill>
                <a:latin typeface="Calibri"/>
                <a:ea typeface="Calibri"/>
                <a:cs typeface="Calibri"/>
                <a:sym typeface="Calibri"/>
              </a:rPr>
              <a:t>гидрофоб</a:t>
            </a:r>
            <a:r>
              <a:rPr lang="en-US" sz="2600">
                <a:latin typeface="Calibri"/>
                <a:ea typeface="Calibri"/>
                <a:cs typeface="Calibri"/>
                <a:sym typeface="Calibri"/>
              </a:rPr>
              <a:t>ты</a:t>
            </a:r>
            <a:endParaRPr sz="2600" b="0" i="0" u="none" strike="noStrike" cap="none">
              <a:solidFill>
                <a:srgbClr val="000000"/>
              </a:solidFill>
              <a:latin typeface="Calibri"/>
              <a:ea typeface="Calibri"/>
              <a:cs typeface="Calibri"/>
              <a:sym typeface="Calibri"/>
            </a:endParaRPr>
          </a:p>
        </p:txBody>
      </p:sp>
      <p:sp>
        <p:nvSpPr>
          <p:cNvPr id="183" name="Google Shape;183;p31"/>
          <p:cNvSpPr txBox="1"/>
          <p:nvPr/>
        </p:nvSpPr>
        <p:spPr>
          <a:xfrm>
            <a:off x="3003950" y="4434850"/>
            <a:ext cx="2532900" cy="3642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600"/>
              <a:buFont typeface="Arial"/>
              <a:buNone/>
            </a:pPr>
            <a:r>
              <a:rPr lang="en-US" sz="2600" b="0" i="0" u="none" strike="noStrike" cap="none">
                <a:solidFill>
                  <a:srgbClr val="000000"/>
                </a:solidFill>
                <a:latin typeface="Calibri"/>
                <a:ea typeface="Calibri"/>
                <a:cs typeface="Calibri"/>
                <a:sym typeface="Calibri"/>
              </a:rPr>
              <a:t>аромат</a:t>
            </a:r>
            <a:r>
              <a:rPr lang="en-US" sz="2600">
                <a:latin typeface="Calibri"/>
                <a:ea typeface="Calibri"/>
                <a:cs typeface="Calibri"/>
                <a:sym typeface="Calibri"/>
              </a:rPr>
              <a:t>ты</a:t>
            </a:r>
            <a:endParaRPr sz="2600" b="0" i="0" u="none" strike="noStrike" cap="none">
              <a:solidFill>
                <a:srgbClr val="000000"/>
              </a:solidFill>
              <a:latin typeface="Calibri"/>
              <a:ea typeface="Calibri"/>
              <a:cs typeface="Calibri"/>
              <a:sym typeface="Calibri"/>
            </a:endParaRPr>
          </a:p>
        </p:txBody>
      </p:sp>
      <p:sp>
        <p:nvSpPr>
          <p:cNvPr id="184" name="Google Shape;184;p31"/>
          <p:cNvSpPr txBox="1"/>
          <p:nvPr/>
        </p:nvSpPr>
        <p:spPr>
          <a:xfrm>
            <a:off x="5536850" y="4568875"/>
            <a:ext cx="1441500" cy="4209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600"/>
              <a:buFont typeface="Arial"/>
              <a:buNone/>
            </a:pPr>
            <a:r>
              <a:rPr lang="en-US" sz="2600">
                <a:latin typeface="Calibri"/>
                <a:ea typeface="Calibri"/>
                <a:cs typeface="Calibri"/>
                <a:sym typeface="Calibri"/>
              </a:rPr>
              <a:t>оң</a:t>
            </a:r>
            <a:endParaRPr sz="2600" b="0" i="0" u="none" strike="noStrike" cap="none">
              <a:solidFill>
                <a:srgbClr val="000000"/>
              </a:solidFill>
              <a:latin typeface="Calibri"/>
              <a:ea typeface="Calibri"/>
              <a:cs typeface="Calibri"/>
              <a:sym typeface="Calibri"/>
            </a:endParaRPr>
          </a:p>
        </p:txBody>
      </p:sp>
      <p:sp>
        <p:nvSpPr>
          <p:cNvPr id="185" name="Google Shape;185;p31"/>
          <p:cNvSpPr txBox="1"/>
          <p:nvPr/>
        </p:nvSpPr>
        <p:spPr>
          <a:xfrm>
            <a:off x="6978350" y="3943875"/>
            <a:ext cx="2092500" cy="4209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600"/>
              <a:buFont typeface="Arial"/>
              <a:buNone/>
            </a:pPr>
            <a:r>
              <a:rPr lang="en-US" sz="2600" b="0" i="0" u="none" strike="noStrike" cap="none">
                <a:solidFill>
                  <a:srgbClr val="000000"/>
                </a:solidFill>
                <a:latin typeface="Calibri"/>
                <a:ea typeface="Calibri"/>
                <a:cs typeface="Calibri"/>
                <a:sym typeface="Calibri"/>
              </a:rPr>
              <a:t>заря</a:t>
            </a:r>
            <a:r>
              <a:rPr lang="en-US" sz="2600">
                <a:latin typeface="Calibri"/>
                <a:ea typeface="Calibri"/>
                <a:cs typeface="Calibri"/>
                <a:sym typeface="Calibri"/>
              </a:rPr>
              <a:t>дталған</a:t>
            </a:r>
            <a:endParaRPr sz="2600" b="0" i="0" u="none" strike="noStrike" cap="none">
              <a:solidFill>
                <a:srgbClr val="000000"/>
              </a:solidFill>
              <a:latin typeface="Calibri"/>
              <a:ea typeface="Calibri"/>
              <a:cs typeface="Calibri"/>
              <a:sym typeface="Calibri"/>
            </a:endParaRPr>
          </a:p>
        </p:txBody>
      </p:sp>
      <p:sp>
        <p:nvSpPr>
          <p:cNvPr id="186" name="Google Shape;186;p31"/>
          <p:cNvSpPr txBox="1"/>
          <p:nvPr/>
        </p:nvSpPr>
        <p:spPr>
          <a:xfrm>
            <a:off x="7301425" y="2150850"/>
            <a:ext cx="1769400" cy="4209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600"/>
              <a:buFont typeface="Arial"/>
              <a:buNone/>
            </a:pPr>
            <a:r>
              <a:rPr lang="en-US" sz="2600" b="0" i="0" u="none" strike="noStrike" cap="none">
                <a:solidFill>
                  <a:srgbClr val="000000"/>
                </a:solidFill>
                <a:latin typeface="Calibri"/>
                <a:ea typeface="Calibri"/>
                <a:cs typeface="Calibri"/>
                <a:sym typeface="Calibri"/>
              </a:rPr>
              <a:t>поляр</a:t>
            </a:r>
            <a:r>
              <a:rPr lang="en-US" sz="2600">
                <a:latin typeface="Calibri"/>
                <a:ea typeface="Calibri"/>
                <a:cs typeface="Calibri"/>
                <a:sym typeface="Calibri"/>
              </a:rPr>
              <a:t>лы</a:t>
            </a:r>
            <a:endParaRPr sz="2600" b="0" i="0" u="none" strike="noStrike" cap="none">
              <a:solidFill>
                <a:srgbClr val="000000"/>
              </a:solidFill>
              <a:latin typeface="Calibri"/>
              <a:ea typeface="Calibri"/>
              <a:cs typeface="Calibri"/>
              <a:sym typeface="Calibri"/>
            </a:endParaRPr>
          </a:p>
        </p:txBody>
      </p:sp>
      <p:sp>
        <p:nvSpPr>
          <p:cNvPr id="187" name="Google Shape;187;p31"/>
          <p:cNvSpPr txBox="1"/>
          <p:nvPr/>
        </p:nvSpPr>
        <p:spPr>
          <a:xfrm>
            <a:off x="6978350" y="1017725"/>
            <a:ext cx="1769400" cy="4209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600"/>
              <a:buFont typeface="Arial"/>
              <a:buNone/>
            </a:pPr>
            <a:r>
              <a:rPr lang="en-US" sz="2600">
                <a:latin typeface="Calibri"/>
                <a:ea typeface="Calibri"/>
                <a:cs typeface="Calibri"/>
                <a:sym typeface="Calibri"/>
              </a:rPr>
              <a:t>кішкентай</a:t>
            </a:r>
            <a:endParaRPr sz="2600" b="0" i="0" u="none" strike="noStrike" cap="none">
              <a:solidFill>
                <a:srgbClr val="000000"/>
              </a:solidFill>
              <a:latin typeface="Calibri"/>
              <a:ea typeface="Calibri"/>
              <a:cs typeface="Calibri"/>
              <a:sym typeface="Calibri"/>
            </a:endParaRPr>
          </a:p>
        </p:txBody>
      </p:sp>
      <p:sp>
        <p:nvSpPr>
          <p:cNvPr id="188" name="Google Shape;188;p31"/>
          <p:cNvSpPr txBox="1"/>
          <p:nvPr/>
        </p:nvSpPr>
        <p:spPr>
          <a:xfrm>
            <a:off x="5433775" y="111050"/>
            <a:ext cx="2260800" cy="4209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600"/>
              <a:buFont typeface="Arial"/>
              <a:buNone/>
            </a:pPr>
            <a:r>
              <a:rPr lang="en-US" sz="2600">
                <a:latin typeface="Calibri"/>
                <a:ea typeface="Calibri"/>
                <a:cs typeface="Calibri"/>
                <a:sym typeface="Calibri"/>
              </a:rPr>
              <a:t>өте кішкентай</a:t>
            </a:r>
            <a:endParaRPr sz="2600" b="0" i="0" u="none" strike="noStrike" cap="none">
              <a:solidFill>
                <a:srgbClr val="000000"/>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2"/>
          <p:cNvSpPr txBox="1"/>
          <p:nvPr/>
        </p:nvSpPr>
        <p:spPr>
          <a:xfrm>
            <a:off x="1091800" y="91975"/>
            <a:ext cx="6885900" cy="764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a:t>Қарапайым және күрделі ақуыздар, құрылымы</a:t>
            </a:r>
            <a:endParaRPr sz="2400" b="0" i="0" u="none" strike="noStrike" cap="none">
              <a:solidFill>
                <a:srgbClr val="000000"/>
              </a:solidFill>
              <a:latin typeface="Arial"/>
              <a:ea typeface="Arial"/>
              <a:cs typeface="Arial"/>
              <a:sym typeface="Arial"/>
            </a:endParaRPr>
          </a:p>
        </p:txBody>
      </p:sp>
      <p:pic>
        <p:nvPicPr>
          <p:cNvPr id="194" name="Google Shape;194;p32"/>
          <p:cNvPicPr preferRelativeResize="0"/>
          <p:nvPr/>
        </p:nvPicPr>
        <p:blipFill rotWithShape="1">
          <a:blip r:embed="rId3">
            <a:alphaModFix/>
          </a:blip>
          <a:srcRect/>
          <a:stretch/>
        </p:blipFill>
        <p:spPr>
          <a:xfrm>
            <a:off x="255825" y="703675"/>
            <a:ext cx="3106118" cy="4135025"/>
          </a:xfrm>
          <a:prstGeom prst="rect">
            <a:avLst/>
          </a:prstGeom>
          <a:noFill/>
          <a:ln>
            <a:noFill/>
          </a:ln>
        </p:spPr>
      </p:pic>
      <p:pic>
        <p:nvPicPr>
          <p:cNvPr id="195" name="Google Shape;195;p32"/>
          <p:cNvPicPr preferRelativeResize="0"/>
          <p:nvPr/>
        </p:nvPicPr>
        <p:blipFill rotWithShape="1">
          <a:blip r:embed="rId4">
            <a:alphaModFix/>
          </a:blip>
          <a:srcRect/>
          <a:stretch/>
        </p:blipFill>
        <p:spPr>
          <a:xfrm>
            <a:off x="3514343" y="1160875"/>
            <a:ext cx="5477257" cy="316880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3"/>
          <p:cNvSpPr txBox="1">
            <a:spLocks noGrp="1"/>
          </p:cNvSpPr>
          <p:nvPr>
            <p:ph type="title"/>
          </p:nvPr>
        </p:nvSpPr>
        <p:spPr>
          <a:xfrm>
            <a:off x="2441850" y="71925"/>
            <a:ext cx="42603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2400"/>
              <a:t>Ақуыз және оның құрылымы</a:t>
            </a:r>
            <a:endParaRPr sz="2400"/>
          </a:p>
        </p:txBody>
      </p:sp>
      <p:pic>
        <p:nvPicPr>
          <p:cNvPr id="201" name="Google Shape;201;p33"/>
          <p:cNvPicPr preferRelativeResize="0"/>
          <p:nvPr/>
        </p:nvPicPr>
        <p:blipFill rotWithShape="1">
          <a:blip r:embed="rId3">
            <a:alphaModFix/>
          </a:blip>
          <a:srcRect/>
          <a:stretch/>
        </p:blipFill>
        <p:spPr>
          <a:xfrm>
            <a:off x="683050" y="770300"/>
            <a:ext cx="3892925" cy="2625675"/>
          </a:xfrm>
          <a:prstGeom prst="rect">
            <a:avLst/>
          </a:prstGeom>
          <a:noFill/>
          <a:ln>
            <a:noFill/>
          </a:ln>
        </p:spPr>
      </p:pic>
      <p:pic>
        <p:nvPicPr>
          <p:cNvPr id="202" name="Google Shape;202;p33"/>
          <p:cNvPicPr preferRelativeResize="0"/>
          <p:nvPr/>
        </p:nvPicPr>
        <p:blipFill rotWithShape="1">
          <a:blip r:embed="rId4">
            <a:alphaModFix/>
          </a:blip>
          <a:srcRect l="23919" b="44656"/>
          <a:stretch/>
        </p:blipFill>
        <p:spPr>
          <a:xfrm>
            <a:off x="5551700" y="1206944"/>
            <a:ext cx="3323475" cy="1410325"/>
          </a:xfrm>
          <a:prstGeom prst="rect">
            <a:avLst/>
          </a:prstGeom>
          <a:noFill/>
          <a:ln>
            <a:noFill/>
          </a:ln>
        </p:spPr>
      </p:pic>
      <p:cxnSp>
        <p:nvCxnSpPr>
          <p:cNvPr id="203" name="Google Shape;203;p33"/>
          <p:cNvCxnSpPr/>
          <p:nvPr/>
        </p:nvCxnSpPr>
        <p:spPr>
          <a:xfrm flipH="1">
            <a:off x="1485850" y="3270425"/>
            <a:ext cx="147000" cy="628800"/>
          </a:xfrm>
          <a:prstGeom prst="straightConnector1">
            <a:avLst/>
          </a:prstGeom>
          <a:noFill/>
          <a:ln w="28575" cap="flat" cmpd="sng">
            <a:solidFill>
              <a:schemeClr val="dk2"/>
            </a:solidFill>
            <a:prstDash val="solid"/>
            <a:round/>
            <a:headEnd type="none" w="sm" len="sm"/>
            <a:tailEnd type="triangle" w="med" len="med"/>
          </a:ln>
        </p:spPr>
      </p:cxnSp>
      <p:pic>
        <p:nvPicPr>
          <p:cNvPr id="204" name="Google Shape;204;p33"/>
          <p:cNvPicPr preferRelativeResize="0"/>
          <p:nvPr/>
        </p:nvPicPr>
        <p:blipFill rotWithShape="1">
          <a:blip r:embed="rId5">
            <a:alphaModFix/>
          </a:blip>
          <a:srcRect/>
          <a:stretch/>
        </p:blipFill>
        <p:spPr>
          <a:xfrm>
            <a:off x="683050" y="3990141"/>
            <a:ext cx="7315200" cy="857250"/>
          </a:xfrm>
          <a:prstGeom prst="rect">
            <a:avLst/>
          </a:prstGeom>
          <a:noFill/>
          <a:ln>
            <a:noFill/>
          </a:ln>
        </p:spPr>
      </p:pic>
      <p:cxnSp>
        <p:nvCxnSpPr>
          <p:cNvPr id="205" name="Google Shape;205;p33"/>
          <p:cNvCxnSpPr/>
          <p:nvPr/>
        </p:nvCxnSpPr>
        <p:spPr>
          <a:xfrm rot="10800000" flipH="1">
            <a:off x="5625200" y="2633750"/>
            <a:ext cx="195900" cy="1044900"/>
          </a:xfrm>
          <a:prstGeom prst="straightConnector1">
            <a:avLst/>
          </a:prstGeom>
          <a:noFill/>
          <a:ln w="28575" cap="flat" cmpd="sng">
            <a:solidFill>
              <a:schemeClr val="dk2"/>
            </a:solidFill>
            <a:prstDash val="solid"/>
            <a:round/>
            <a:headEnd type="none" w="sm" len="sm"/>
            <a:tailEnd type="triangle" w="med" len="med"/>
          </a:ln>
        </p:spPr>
      </p:cxnSp>
    </p:spTree>
  </p:cSld>
  <p:clrMapOvr>
    <a:masterClrMapping/>
  </p:clrMapOvr>
</p:sld>
</file>

<file path=ppt/theme/theme1.xml><?xml version="1.0" encoding="utf-8"?>
<a:theme xmlns:a="http://schemas.openxmlformats.org/drawingml/2006/main" name="Тема Office">
  <a:themeElements>
    <a:clrScheme name="Стандартная">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1794</Words>
  <Application>Microsoft Office PowerPoint</Application>
  <PresentationFormat>Экран (16:9)</PresentationFormat>
  <Paragraphs>211</Paragraphs>
  <Slides>24</Slides>
  <Notes>24</Notes>
  <HiddenSlides>0</HiddenSlides>
  <MMClips>0</MMClips>
  <ScaleCrop>false</ScaleCrop>
  <HeadingPairs>
    <vt:vector size="6" baseType="variant">
      <vt:variant>
        <vt:lpstr>Использованные шрифты</vt:lpstr>
      </vt:variant>
      <vt:variant>
        <vt:i4>7</vt:i4>
      </vt:variant>
      <vt:variant>
        <vt:lpstr>Тема</vt:lpstr>
      </vt:variant>
      <vt:variant>
        <vt:i4>2</vt:i4>
      </vt:variant>
      <vt:variant>
        <vt:lpstr>Заголовки слайдов</vt:lpstr>
      </vt:variant>
      <vt:variant>
        <vt:i4>24</vt:i4>
      </vt:variant>
    </vt:vector>
  </HeadingPairs>
  <TitlesOfParts>
    <vt:vector size="33" baseType="lpstr">
      <vt:lpstr>Arial</vt:lpstr>
      <vt:lpstr>Times New Roman</vt:lpstr>
      <vt:lpstr>Tahoma</vt:lpstr>
      <vt:lpstr>Calibri</vt:lpstr>
      <vt:lpstr>Noto Sans Symbols</vt:lpstr>
      <vt:lpstr>Georgia</vt:lpstr>
      <vt:lpstr>Book Antiqua</vt:lpstr>
      <vt:lpstr>Тема Office</vt:lpstr>
      <vt:lpstr>Simple Light</vt:lpstr>
      <vt:lpstr>Пептидтер және ақуыздар </vt:lpstr>
      <vt:lpstr>Презентация PowerPoint</vt:lpstr>
      <vt:lpstr>Лекция соңында сіз келесі мәліметтерді игере аласыз:</vt:lpstr>
      <vt:lpstr>Әдебиет</vt:lpstr>
      <vt:lpstr>Презентация PowerPoint</vt:lpstr>
      <vt:lpstr>Презентация PowerPoint</vt:lpstr>
      <vt:lpstr>Презентация PowerPoint</vt:lpstr>
      <vt:lpstr>Презентация PowerPoint</vt:lpstr>
      <vt:lpstr>Ақуыз және оның құрылымы</vt:lpstr>
      <vt:lpstr>Пептидтер</vt:lpstr>
      <vt:lpstr>Презентация PowerPoint</vt:lpstr>
      <vt:lpstr>Презентация PowerPoint</vt:lpstr>
      <vt:lpstr>Белоктың екінші құрылымы, α-спираль, β-плиссирленген Парақ, полипептидті тізбектердің орамдары мен тізбектері</vt:lpstr>
      <vt:lpstr>Ақуыздың үшінші құрылымы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Ақуыз функциялары</vt:lpstr>
      <vt:lpstr>РЕЗЮМЕ</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Пептидтер және ақуыздар </dc:title>
  <dc:creator>Lenovo</dc:creator>
  <cp:lastModifiedBy>Aliya</cp:lastModifiedBy>
  <cp:revision>2</cp:revision>
  <dcterms:modified xsi:type="dcterms:W3CDTF">2020-05-12T06:08:25Z</dcterms:modified>
</cp:coreProperties>
</file>